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44"/>
  </p:notesMasterIdLst>
  <p:sldIdLst>
    <p:sldId id="256" r:id="rId3"/>
    <p:sldId id="261" r:id="rId4"/>
    <p:sldId id="262" r:id="rId5"/>
    <p:sldId id="263" r:id="rId6"/>
    <p:sldId id="257" r:id="rId7"/>
    <p:sldId id="266" r:id="rId8"/>
    <p:sldId id="303" r:id="rId9"/>
    <p:sldId id="304" r:id="rId10"/>
    <p:sldId id="305" r:id="rId11"/>
    <p:sldId id="306" r:id="rId12"/>
    <p:sldId id="307" r:id="rId13"/>
    <p:sldId id="308" r:id="rId14"/>
    <p:sldId id="309" r:id="rId15"/>
    <p:sldId id="310" r:id="rId16"/>
    <p:sldId id="311" r:id="rId17"/>
    <p:sldId id="267" r:id="rId18"/>
    <p:sldId id="312" r:id="rId19"/>
    <p:sldId id="313" r:id="rId20"/>
    <p:sldId id="314" r:id="rId21"/>
    <p:sldId id="315" r:id="rId22"/>
    <p:sldId id="316" r:id="rId23"/>
    <p:sldId id="317" r:id="rId24"/>
    <p:sldId id="318" r:id="rId25"/>
    <p:sldId id="319" r:id="rId26"/>
    <p:sldId id="320" r:id="rId27"/>
    <p:sldId id="268" r:id="rId28"/>
    <p:sldId id="321" r:id="rId29"/>
    <p:sldId id="322" r:id="rId30"/>
    <p:sldId id="323" r:id="rId31"/>
    <p:sldId id="324" r:id="rId32"/>
    <p:sldId id="325" r:id="rId33"/>
    <p:sldId id="326" r:id="rId34"/>
    <p:sldId id="327" r:id="rId35"/>
    <p:sldId id="328" r:id="rId36"/>
    <p:sldId id="329" r:id="rId37"/>
    <p:sldId id="330" r:id="rId38"/>
    <p:sldId id="269" r:id="rId39"/>
    <p:sldId id="302" r:id="rId40"/>
    <p:sldId id="297" r:id="rId41"/>
    <p:sldId id="264" r:id="rId42"/>
    <p:sldId id="288"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0" y="33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2c5be609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2c5be609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584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2c5be609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2c5be609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793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https://machinelearningcoban.com/2017/02/24/mlp/</a:t>
            </a:r>
          </a:p>
          <a:p>
            <a:r>
              <a:rPr lang="en-US" dirty="0" smtClean="0"/>
              <a:t>https://towardsdatascience.com/gradient-descent-explained-9b953fc0d2c</a:t>
            </a:r>
          </a:p>
          <a:p>
            <a:r>
              <a:rPr lang="en-US" dirty="0" smtClean="0"/>
              <a:t>https://medium.com/geekculture/gradient-descent-simplified-631a7ce38cb6</a:t>
            </a:r>
          </a:p>
          <a:p>
            <a:r>
              <a:rPr lang="en-US" dirty="0" smtClean="0"/>
              <a:t>http://neuralnetworksanddeeplearning.com/chap2.html</a:t>
            </a:r>
            <a:endParaRPr lang="en-US" dirty="0"/>
          </a:p>
        </p:txBody>
      </p:sp>
    </p:spTree>
    <p:extLst>
      <p:ext uri="{BB962C8B-B14F-4D97-AF65-F5344CB8AC3E}">
        <p14:creationId xmlns:p14="http://schemas.microsoft.com/office/powerpoint/2010/main" val="2475758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2c5be609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2c5be609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771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2c5be609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2c5be609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126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579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733097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https://d2l.ai/chapter_optimization/convexity.html</a:t>
            </a:r>
            <a:endParaRPr lang="en-US" dirty="0"/>
          </a:p>
        </p:txBody>
      </p:sp>
      <p:sp>
        <p:nvSpPr>
          <p:cNvPr id="4" name="Slide Number Placeholder 3"/>
          <p:cNvSpPr>
            <a:spLocks noGrp="1"/>
          </p:cNvSpPr>
          <p:nvPr>
            <p:ph type="sldNum" sz="quarter" idx="10"/>
          </p:nvPr>
        </p:nvSpPr>
        <p:spPr/>
        <p:txBody>
          <a:bodyPr/>
          <a:lstStyle/>
          <a:p>
            <a:fld id="{74668BCF-21A2-461F-AAC6-16B7FF9C72B7}" type="slidenum">
              <a:rPr lang="en-US" smtClean="0"/>
              <a:t>29</a:t>
            </a:fld>
            <a:endParaRPr lang="en-US"/>
          </a:p>
        </p:txBody>
      </p:sp>
    </p:spTree>
    <p:extLst>
      <p:ext uri="{BB962C8B-B14F-4D97-AF65-F5344CB8AC3E}">
        <p14:creationId xmlns:p14="http://schemas.microsoft.com/office/powerpoint/2010/main" val="2840395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https://d2l.ai/chapter_optimization/momentum.html</a:t>
            </a:r>
            <a:endParaRPr lang="en-US" dirty="0"/>
          </a:p>
        </p:txBody>
      </p:sp>
      <p:sp>
        <p:nvSpPr>
          <p:cNvPr id="4" name="Slide Number Placeholder 3"/>
          <p:cNvSpPr>
            <a:spLocks noGrp="1"/>
          </p:cNvSpPr>
          <p:nvPr>
            <p:ph type="sldNum" sz="quarter" idx="10"/>
          </p:nvPr>
        </p:nvSpPr>
        <p:spPr/>
        <p:txBody>
          <a:bodyPr/>
          <a:lstStyle/>
          <a:p>
            <a:fld id="{74668BCF-21A2-461F-AAC6-16B7FF9C72B7}" type="slidenum">
              <a:rPr lang="en-US" smtClean="0"/>
              <a:t>31</a:t>
            </a:fld>
            <a:endParaRPr lang="en-US"/>
          </a:p>
        </p:txBody>
      </p:sp>
    </p:spTree>
    <p:extLst>
      <p:ext uri="{BB962C8B-B14F-4D97-AF65-F5344CB8AC3E}">
        <p14:creationId xmlns:p14="http://schemas.microsoft.com/office/powerpoint/2010/main" val="3448717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https://machinelearningcoban.com/2017/01/27/logisticregression/</a:t>
            </a:r>
          </a:p>
          <a:p>
            <a:r>
              <a:rPr lang="en-US" dirty="0" smtClean="0"/>
              <a:t>De</a:t>
            </a:r>
            <a:r>
              <a:rPr lang="en-US" baseline="0" dirty="0" smtClean="0"/>
              <a:t> </a:t>
            </a:r>
            <a:r>
              <a:rPr lang="en-US" baseline="0" dirty="0" err="1" smtClean="0"/>
              <a:t>chung</a:t>
            </a:r>
            <a:r>
              <a:rPr lang="en-US" baseline="0" dirty="0" smtClean="0"/>
              <a:t> minh </a:t>
            </a:r>
            <a:r>
              <a:rPr lang="en-US" baseline="0" dirty="0" err="1" smtClean="0"/>
              <a:t>cong</a:t>
            </a:r>
            <a:r>
              <a:rPr lang="en-US" baseline="0" dirty="0" smtClean="0"/>
              <a:t> </a:t>
            </a:r>
            <a:r>
              <a:rPr lang="en-US" baseline="0" dirty="0" err="1" smtClean="0"/>
              <a:t>thuc</a:t>
            </a:r>
            <a:r>
              <a:rPr lang="en-US" baseline="0" dirty="0" smtClean="0"/>
              <a:t> hay </a:t>
            </a:r>
            <a:r>
              <a:rPr lang="en-US" baseline="0" dirty="0" err="1" smtClean="0"/>
              <a:t>tham</a:t>
            </a:r>
            <a:r>
              <a:rPr lang="en-US" baseline="0" dirty="0" smtClean="0"/>
              <a:t> </a:t>
            </a:r>
            <a:r>
              <a:rPr lang="en-US" baseline="0" dirty="0" err="1" smtClean="0"/>
              <a:t>khao</a:t>
            </a:r>
            <a:endParaRPr lang="en-US" dirty="0"/>
          </a:p>
        </p:txBody>
      </p:sp>
    </p:spTree>
    <p:extLst>
      <p:ext uri="{BB962C8B-B14F-4D97-AF65-F5344CB8AC3E}">
        <p14:creationId xmlns:p14="http://schemas.microsoft.com/office/powerpoint/2010/main" val="3654133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Machinelearning</a:t>
            </a:r>
            <a:r>
              <a:rPr lang="en-US" dirty="0" smtClean="0"/>
              <a:t> co ban</a:t>
            </a:r>
          </a:p>
          <a:p>
            <a:r>
              <a:rPr lang="en-US" dirty="0" smtClean="0"/>
              <a:t>https://machinelearningcoban.com/2017/01/27/logisticregression/</a:t>
            </a:r>
          </a:p>
          <a:p>
            <a:endParaRPr lang="en-US" dirty="0"/>
          </a:p>
        </p:txBody>
      </p:sp>
    </p:spTree>
    <p:extLst>
      <p:ext uri="{BB962C8B-B14F-4D97-AF65-F5344CB8AC3E}">
        <p14:creationId xmlns:p14="http://schemas.microsoft.com/office/powerpoint/2010/main" val="2348128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https://machinelearningcoban.com/2017/02/17/softmax/</a:t>
            </a:r>
            <a:endParaRPr lang="en-US" dirty="0"/>
          </a:p>
        </p:txBody>
      </p:sp>
    </p:spTree>
    <p:extLst>
      <p:ext uri="{BB962C8B-B14F-4D97-AF65-F5344CB8AC3E}">
        <p14:creationId xmlns:p14="http://schemas.microsoft.com/office/powerpoint/2010/main" val="1890118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2c5be609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2c5be609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201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5F9D8B-F268-4FDC-9177-FD3B20249225}"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E8BB3-5EBE-4E2C-838F-71C67BA38A13}" type="slidenum">
              <a:rPr lang="en-US" smtClean="0"/>
              <a:t>‹#›</a:t>
            </a:fld>
            <a:endParaRPr lang="en-US"/>
          </a:p>
        </p:txBody>
      </p:sp>
    </p:spTree>
    <p:extLst>
      <p:ext uri="{BB962C8B-B14F-4D97-AF65-F5344CB8AC3E}">
        <p14:creationId xmlns:p14="http://schemas.microsoft.com/office/powerpoint/2010/main" val="114737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1</a:t>
            </a:r>
            <a:r>
              <a:rPr lang="en" sz="3400" b="1" dirty="0" smtClean="0">
                <a:solidFill>
                  <a:srgbClr val="FFFF00"/>
                </a:solidFill>
              </a:rPr>
              <a:t>: </a:t>
            </a:r>
            <a:r>
              <a:rPr lang="en-US" sz="3400" dirty="0" smtClean="0">
                <a:solidFill>
                  <a:srgbClr val="FFFF00"/>
                </a:solidFill>
              </a:rPr>
              <a:t>Neural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sigmoid</a:t>
            </a:r>
            <a:endParaRPr lang="en-US" dirty="0"/>
          </a:p>
        </p:txBody>
      </p:sp>
      <mc:AlternateContent xmlns:mc="http://schemas.openxmlformats.org/markup-compatibility/2006">
        <mc:Choice xmlns:a14="http://schemas.microsoft.com/office/drawing/2010/main" Requires="a14">
          <p:sp>
            <p:nvSpPr>
              <p:cNvPr id="8" name="Text Placeholder 2"/>
              <p:cNvSpPr>
                <a:spLocks noGrp="1"/>
              </p:cNvSpPr>
              <p:nvPr>
                <p:ph type="body" idx="1"/>
              </p:nvPr>
            </p:nvSpPr>
            <p:spPr>
              <a:xfrm>
                <a:off x="386078" y="961019"/>
                <a:ext cx="8520600" cy="3967800"/>
              </a:xfrm>
            </p:spPr>
            <p:txBody>
              <a:bodyPr/>
              <a:lstStyle/>
              <a:p>
                <a:r>
                  <a:rPr lang="en-US" dirty="0"/>
                  <a:t>Hàm </a:t>
                </a:r>
                <a:r>
                  <a:rPr lang="en-US" dirty="0" err="1"/>
                  <a:t>mất</a:t>
                </a:r>
                <a:r>
                  <a:rPr lang="en-US" dirty="0"/>
                  <a:t> </a:t>
                </a:r>
                <a:r>
                  <a:rPr lang="en-US" dirty="0" err="1"/>
                  <a:t>mát</a:t>
                </a:r>
                <a:r>
                  <a:rPr lang="en-US" dirty="0"/>
                  <a:t> </a:t>
                </a:r>
                <a:r>
                  <a:rPr lang="en-US" dirty="0" err="1"/>
                  <a:t>của</a:t>
                </a:r>
                <a:r>
                  <a:rPr lang="en-US" dirty="0"/>
                  <a:t> 1 </a:t>
                </a:r>
                <a:r>
                  <a:rPr lang="en-US" dirty="0" err="1"/>
                  <a:t>điểm</a:t>
                </a:r>
                <a:r>
                  <a:rPr lang="en-US" dirty="0"/>
                  <a:t> </a:t>
                </a:r>
                <a:r>
                  <a:rPr lang="en-US" dirty="0" err="1"/>
                  <a:t>dữ</a:t>
                </a:r>
                <a:r>
                  <a:rPr lang="en-US" dirty="0"/>
                  <a:t> </a:t>
                </a:r>
                <a:r>
                  <a:rPr lang="en-US" dirty="0" err="1"/>
                  <a:t>liệu</a:t>
                </a:r>
                <a:r>
                  <a:rPr lang="en-US" dirty="0"/>
                  <a:t>:</a:t>
                </a:r>
              </a:p>
              <a:p>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e>
                          </m:func>
                        </m:e>
                      </m:func>
                      <m:r>
                        <a:rPr lang="en-US" i="1">
                          <a:latin typeface="Cambria Math" panose="02040503050406030204" pitchFamily="18" charset="0"/>
                        </a:rPr>
                        <m:t>)</m:t>
                      </m:r>
                    </m:oMath>
                  </m:oMathPara>
                </a14:m>
                <a:endParaRPr lang="en-US" dirty="0"/>
              </a:p>
              <a:p>
                <a:endParaRPr lang="en-US" dirty="0"/>
              </a:p>
              <a:p>
                <a:r>
                  <a:rPr lang="en-US" dirty="0" err="1"/>
                  <a:t>Với</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r>
                        <a:rPr lang="en-US" i="1">
                          <a:latin typeface="Cambria Math" panose="02040503050406030204" pitchFamily="18" charset="0"/>
                        </a:rPr>
                        <m:t>𝑤𝑥</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m:oMathPara>
                </a14:m>
                <a:endParaRPr lang="en-US" dirty="0"/>
              </a:p>
              <a:p>
                <a:endParaRPr lang="en-US" dirty="0"/>
              </a:p>
              <a:p>
                <a:r>
                  <a:rPr lang="en-US" dirty="0" err="1"/>
                  <a:t>Công</a:t>
                </a:r>
                <a:r>
                  <a:rPr lang="en-US" dirty="0"/>
                  <a:t> </a:t>
                </a:r>
                <a:r>
                  <a:rPr lang="en-US" dirty="0" err="1"/>
                  <a:t>thức</a:t>
                </a:r>
                <a:r>
                  <a:rPr lang="en-US" dirty="0"/>
                  <a:t> </a:t>
                </a:r>
                <a:r>
                  <a:rPr lang="en-US" dirty="0" err="1"/>
                  <a:t>cập</a:t>
                </a:r>
                <a:r>
                  <a:rPr lang="en-US" dirty="0"/>
                  <a:t> </a:t>
                </a:r>
                <a:r>
                  <a:rPr lang="en-US" dirty="0" err="1"/>
                  <a:t>nhật</a:t>
                </a:r>
                <a:r>
                  <a:rPr lang="en-US" dirty="0"/>
                  <a:t> </a:t>
                </a:r>
                <a:r>
                  <a:rPr lang="en-US" dirty="0" err="1"/>
                  <a:t>trọng</a:t>
                </a:r>
                <a:r>
                  <a:rPr lang="en-US" dirty="0"/>
                  <a:t> </a:t>
                </a:r>
                <a:r>
                  <a:rPr lang="en-US" dirty="0" err="1"/>
                  <a:t>số</a:t>
                </a:r>
                <a:r>
                  <a:rPr lang="en-US" dirty="0"/>
                  <a:t> w:</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dirty="0"/>
              </a:p>
              <a:p>
                <a:pPr marL="596900" lvl="1" indent="0">
                  <a:buNone/>
                </a:pPr>
                <a:endParaRPr lang="en-US" dirty="0"/>
              </a:p>
            </p:txBody>
          </p:sp>
        </mc:Choice>
        <mc:Fallback>
          <p:sp>
            <p:nvSpPr>
              <p:cNvPr id="8" name="Text Placeholder 2"/>
              <p:cNvSpPr>
                <a:spLocks noGrp="1" noRot="1" noChangeAspect="1" noMove="1" noResize="1" noEditPoints="1" noAdjustHandles="1" noChangeArrowheads="1" noChangeShapeType="1" noTextEdit="1"/>
              </p:cNvSpPr>
              <p:nvPr>
                <p:ph type="body" idx="1"/>
              </p:nvPr>
            </p:nvSpPr>
            <p:spPr>
              <a:xfrm>
                <a:off x="386078" y="961019"/>
                <a:ext cx="8520600" cy="39678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6312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Example</a:t>
            </a:r>
            <a:r>
              <a:rPr lang="fr-FR" dirty="0" smtClean="0"/>
              <a:t> (</a:t>
            </a:r>
            <a:r>
              <a:rPr lang="fr-FR" dirty="0" err="1" smtClean="0"/>
              <a:t>theory</a:t>
            </a:r>
            <a:r>
              <a:rPr lang="fr-FR" dirty="0"/>
              <a:t> </a:t>
            </a:r>
            <a:r>
              <a:rPr lang="fr-FR" dirty="0" smtClean="0"/>
              <a:t>and code)</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8093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Trường</a:t>
            </a:r>
            <a:r>
              <a:rPr lang="en-US" dirty="0" smtClean="0"/>
              <a:t> </a:t>
            </a:r>
            <a:r>
              <a:rPr lang="en-US" dirty="0" err="1" smtClean="0"/>
              <a:t>hợp</a:t>
            </a:r>
            <a:r>
              <a:rPr lang="en-US" dirty="0" smtClean="0"/>
              <a:t> </a:t>
            </a:r>
            <a:r>
              <a:rPr lang="en-US" dirty="0" err="1" smtClean="0"/>
              <a:t>nhiều</a:t>
            </a:r>
            <a:r>
              <a:rPr lang="en-US" dirty="0" smtClean="0"/>
              <a:t> </a:t>
            </a:r>
            <a:r>
              <a:rPr lang="en-US" dirty="0" err="1" smtClean="0"/>
              <a:t>lớp</a:t>
            </a:r>
            <a:r>
              <a:rPr lang="en-US" dirty="0" smtClean="0"/>
              <a:t> (class)</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268365" y="990169"/>
                <a:ext cx="4824630" cy="3018305"/>
              </a:xfrm>
            </p:spPr>
            <p:txBody>
              <a:bodyPr/>
              <a:lstStyle/>
              <a:p>
                <a:pPr marL="114300" indent="0">
                  <a:buNone/>
                </a:pPr>
                <a:r>
                  <a:rPr lang="en-US" dirty="0" smtClean="0"/>
                  <a:t>Không</a:t>
                </a:r>
                <a:r>
                  <a:rPr lang="en-US" dirty="0" smtClean="0"/>
                  <a:t> </a:t>
                </a:r>
                <a:r>
                  <a:rPr lang="en-US" dirty="0" err="1" smtClean="0"/>
                  <a:t>thể</a:t>
                </a:r>
                <a:r>
                  <a:rPr lang="en-US" dirty="0" smtClean="0"/>
                  <a:t> </a:t>
                </a:r>
                <a:r>
                  <a:rPr lang="en-US" dirty="0" err="1" smtClean="0"/>
                  <a:t>dùng</a:t>
                </a:r>
                <a:r>
                  <a:rPr lang="en-US" dirty="0" smtClean="0"/>
                  <a:t> </a:t>
                </a:r>
                <a:r>
                  <a:rPr lang="en-US" dirty="0" smtClean="0"/>
                  <a:t>sigmoid </a:t>
                </a:r>
                <a:r>
                  <a:rPr lang="en-US" dirty="0" err="1" smtClean="0"/>
                  <a:t>vì</a:t>
                </a:r>
                <a:r>
                  <a:rPr lang="en-US" dirty="0" smtClean="0"/>
                  <a:t> </a:t>
                </a:r>
                <a:r>
                  <a:rPr lang="en-US" dirty="0" err="1" smtClean="0"/>
                  <a:t>đầu</a:t>
                </a:r>
                <a:r>
                  <a:rPr lang="en-US" dirty="0" smtClean="0"/>
                  <a:t> </a:t>
                </a:r>
                <a:r>
                  <a:rPr lang="en-US" dirty="0" err="1" smtClean="0"/>
                  <a:t>ra</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lớp</a:t>
                </a:r>
                <a:r>
                  <a:rPr lang="en-US" dirty="0" smtClean="0"/>
                  <a:t> </a:t>
                </a:r>
                <a:r>
                  <a:rPr lang="en-US" dirty="0" err="1" smtClean="0"/>
                  <a:t>không</a:t>
                </a:r>
                <a:r>
                  <a:rPr lang="en-US" dirty="0" smtClean="0"/>
                  <a:t> </a:t>
                </a:r>
                <a:r>
                  <a:rPr lang="en-US" dirty="0" err="1" smtClean="0"/>
                  <a:t>liên</a:t>
                </a:r>
                <a:r>
                  <a:rPr lang="en-US" dirty="0" smtClean="0"/>
                  <a:t> </a:t>
                </a:r>
                <a:r>
                  <a:rPr lang="en-US" dirty="0" err="1" smtClean="0"/>
                  <a:t>quan</a:t>
                </a:r>
                <a:r>
                  <a:rPr lang="en-US" dirty="0" smtClean="0"/>
                  <a:t> </a:t>
                </a:r>
                <a:r>
                  <a:rPr lang="en-US" dirty="0" err="1" smtClean="0"/>
                  <a:t>với</a:t>
                </a:r>
                <a:r>
                  <a:rPr lang="en-US" dirty="0" smtClean="0"/>
                  <a:t> </a:t>
                </a:r>
                <a:r>
                  <a:rPr lang="en-US" dirty="0" err="1" smtClean="0"/>
                  <a:t>nhau</a:t>
                </a:r>
                <a:endParaRPr lang="en-US" dirty="0" smtClean="0"/>
              </a:p>
              <a:p>
                <a:endParaRPr lang="en-US" dirty="0" smtClean="0"/>
              </a:p>
              <a:p>
                <a:pPr marL="114300" indent="0">
                  <a:buNone/>
                </a:pPr>
                <a:r>
                  <a:rPr lang="en-US" dirty="0" err="1" smtClean="0"/>
                  <a:t>Hàm</a:t>
                </a:r>
                <a:r>
                  <a:rPr lang="en-US" dirty="0" smtClean="0"/>
                  <a:t> </a:t>
                </a:r>
                <a:r>
                  <a:rPr lang="en-US" dirty="0" err="1" smtClean="0"/>
                  <a:t>softmax</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sSubSup>
                            </m:sup>
                          </m:sSup>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𝑗</m:t>
                                      </m:r>
                                    </m:sub>
                                    <m:sup/>
                                  </m:sSubSup>
                                </m:sup>
                              </m:sSup>
                            </m:e>
                          </m:nary>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=1,2,…,</m:t>
                      </m:r>
                      <m:r>
                        <a:rPr lang="en-US" b="0" i="1" smtClean="0">
                          <a:latin typeface="Cambria Math" panose="02040503050406030204" pitchFamily="18" charset="0"/>
                          <a:ea typeface="Cambria Math" panose="02040503050406030204" pitchFamily="18" charset="0"/>
                        </a:rPr>
                        <m:t>𝐶</m:t>
                      </m:r>
                    </m:oMath>
                  </m:oMathPara>
                </a14:m>
                <a:endParaRPr lang="en-US" dirty="0" smtClean="0"/>
              </a:p>
              <a:p>
                <a:pPr marL="596900" lvl="1" indent="0">
                  <a:buNone/>
                </a:pP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268365" y="990169"/>
                <a:ext cx="4824630" cy="3018305"/>
              </a:xfrm>
              <a:blipFill>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502" y="1265275"/>
            <a:ext cx="3231794" cy="2362768"/>
          </a:xfrm>
          <a:prstGeom prst="rect">
            <a:avLst/>
          </a:prstGeom>
        </p:spPr>
      </p:pic>
      <p:sp>
        <p:nvSpPr>
          <p:cNvPr id="6" name="TextBox 5"/>
          <p:cNvSpPr txBox="1"/>
          <p:nvPr/>
        </p:nvSpPr>
        <p:spPr>
          <a:xfrm>
            <a:off x="7513982" y="4957969"/>
            <a:ext cx="1407758" cy="184666"/>
          </a:xfrm>
          <a:prstGeom prst="rect">
            <a:avLst/>
          </a:prstGeom>
          <a:noFill/>
        </p:spPr>
        <p:txBody>
          <a:bodyPr wrap="none" rtlCol="0">
            <a:spAutoFit/>
          </a:bodyPr>
          <a:lstStyle/>
          <a:p>
            <a:r>
              <a:rPr lang="en-US" sz="600" i="1" dirty="0" err="1" smtClean="0"/>
              <a:t>Hình</a:t>
            </a:r>
            <a:r>
              <a:rPr lang="en-US" sz="600" i="1" dirty="0" smtClean="0"/>
              <a:t> </a:t>
            </a:r>
            <a:r>
              <a:rPr lang="en-US" sz="600" i="1" dirty="0" err="1" smtClean="0"/>
              <a:t>từ</a:t>
            </a:r>
            <a:r>
              <a:rPr lang="en-US" sz="600" i="1" dirty="0" smtClean="0"/>
              <a:t> machinelearningcoban.com</a:t>
            </a:r>
            <a:endParaRPr lang="en-US" sz="600" i="1" dirty="0"/>
          </a:p>
        </p:txBody>
      </p:sp>
    </p:spTree>
    <p:extLst>
      <p:ext uri="{BB962C8B-B14F-4D97-AF65-F5344CB8AC3E}">
        <p14:creationId xmlns:p14="http://schemas.microsoft.com/office/powerpoint/2010/main" val="228830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Mã</a:t>
            </a:r>
            <a:r>
              <a:rPr lang="en-US" dirty="0" smtClean="0"/>
              <a:t> </a:t>
            </a:r>
            <a:r>
              <a:rPr lang="en-US" dirty="0" err="1" smtClean="0"/>
              <a:t>hoá</a:t>
            </a:r>
            <a:r>
              <a:rPr lang="en-US" dirty="0" smtClean="0"/>
              <a:t> one hot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77" y="1696623"/>
            <a:ext cx="3657600" cy="1605395"/>
          </a:xfrm>
          <a:prstGeom prst="rect">
            <a:avLst/>
          </a:prstGeom>
        </p:spPr>
      </p:pic>
      <p:sp>
        <p:nvSpPr>
          <p:cNvPr id="5" name="Text Placeholder 2"/>
          <p:cNvSpPr>
            <a:spLocks noGrp="1"/>
          </p:cNvSpPr>
          <p:nvPr>
            <p:ph type="body" idx="1"/>
          </p:nvPr>
        </p:nvSpPr>
        <p:spPr>
          <a:xfrm>
            <a:off x="268365" y="990169"/>
            <a:ext cx="5994212" cy="3018305"/>
          </a:xfrm>
        </p:spPr>
        <p:txBody>
          <a:bodyPr/>
          <a:lstStyle/>
          <a:p>
            <a:pPr marL="114300" indent="0">
              <a:buNone/>
            </a:pPr>
            <a:r>
              <a:rPr lang="en-US" dirty="0" err="1" smtClean="0"/>
              <a:t>Chuyển</a:t>
            </a:r>
            <a:r>
              <a:rPr lang="en-US" dirty="0" smtClean="0"/>
              <a:t> </a:t>
            </a:r>
            <a:r>
              <a:rPr lang="en-US" dirty="0" err="1" smtClean="0"/>
              <a:t>các</a:t>
            </a:r>
            <a:r>
              <a:rPr lang="en-US" dirty="0" smtClean="0"/>
              <a:t> class </a:t>
            </a:r>
            <a:r>
              <a:rPr lang="en-US" dirty="0" err="1" smtClean="0"/>
              <a:t>thành</a:t>
            </a:r>
            <a:r>
              <a:rPr lang="en-US" dirty="0" smtClean="0"/>
              <a:t> vector </a:t>
            </a:r>
            <a:r>
              <a:rPr lang="en-US" dirty="0" err="1" smtClean="0"/>
              <a:t>chỉ</a:t>
            </a:r>
            <a:r>
              <a:rPr lang="en-US" dirty="0" smtClean="0"/>
              <a:t> </a:t>
            </a:r>
            <a:r>
              <a:rPr lang="en-US" dirty="0" err="1" smtClean="0"/>
              <a:t>gồm</a:t>
            </a:r>
            <a:r>
              <a:rPr lang="en-US" dirty="0" smtClean="0"/>
              <a:t> 0 </a:t>
            </a:r>
            <a:r>
              <a:rPr lang="en-US" dirty="0" err="1" smtClean="0"/>
              <a:t>và</a:t>
            </a:r>
            <a:r>
              <a:rPr lang="en-US" dirty="0" smtClean="0"/>
              <a:t> 1</a:t>
            </a:r>
            <a:endParaRPr lang="en-US" dirty="0" smtClean="0"/>
          </a:p>
          <a:p>
            <a:pPr marL="596900" lvl="1" indent="0">
              <a:buNone/>
            </a:pPr>
            <a:endParaRPr lang="en-US" dirty="0"/>
          </a:p>
        </p:txBody>
      </p:sp>
    </p:spTree>
    <p:extLst>
      <p:ext uri="{BB962C8B-B14F-4D97-AF65-F5344CB8AC3E}">
        <p14:creationId xmlns:p14="http://schemas.microsoft.com/office/powerpoint/2010/main" val="3761240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Hàm</a:t>
            </a:r>
            <a:r>
              <a:rPr lang="fr-FR" dirty="0" smtClean="0"/>
              <a:t> Cross </a:t>
            </a:r>
            <a:r>
              <a:rPr lang="fr-FR" dirty="0" err="1" smtClean="0"/>
              <a:t>Entropy</a:t>
            </a:r>
            <a:endParaRPr lang="en-US" dirty="0"/>
          </a:p>
        </p:txBody>
      </p:sp>
      <p:sp>
        <p:nvSpPr>
          <p:cNvPr id="3" name="Text Placeholder 2"/>
          <p:cNvSpPr>
            <a:spLocks noGrp="1"/>
          </p:cNvSpPr>
          <p:nvPr>
            <p:ph type="body" idx="1"/>
          </p:nvPr>
        </p:nvSpPr>
        <p:spPr>
          <a:xfrm>
            <a:off x="490878" y="2469251"/>
            <a:ext cx="8520600" cy="1557594"/>
          </a:xfrm>
        </p:spPr>
        <p:txBody>
          <a:bodyPr/>
          <a:lstStyle/>
          <a:p>
            <a:r>
              <a:rPr lang="en-US" dirty="0" err="1" smtClean="0"/>
              <a:t>Thêm</a:t>
            </a:r>
            <a:r>
              <a:rPr lang="en-US" dirty="0" smtClean="0"/>
              <a:t> </a:t>
            </a:r>
            <a:r>
              <a:rPr lang="en-US" dirty="0" err="1" smtClean="0"/>
              <a:t>ví</a:t>
            </a:r>
            <a:r>
              <a:rPr lang="en-US" dirty="0" smtClean="0"/>
              <a:t> </a:t>
            </a:r>
            <a:r>
              <a:rPr lang="en-US" dirty="0" err="1" smtClean="0"/>
              <a:t>dụ</a:t>
            </a:r>
            <a:r>
              <a:rPr lang="en-US" dirty="0" smtClean="0"/>
              <a:t> </a:t>
            </a:r>
            <a:r>
              <a:rPr lang="en-US" dirty="0" err="1" smtClean="0"/>
              <a:t>số</a:t>
            </a:r>
            <a:endParaRPr lang="en-US" dirty="0"/>
          </a:p>
        </p:txBody>
      </p:sp>
      <p:pic>
        <p:nvPicPr>
          <p:cNvPr id="6" name="Picture 5"/>
          <p:cNvPicPr>
            <a:picLocks noChangeAspect="1"/>
          </p:cNvPicPr>
          <p:nvPr/>
        </p:nvPicPr>
        <p:blipFill>
          <a:blip r:embed="rId2"/>
          <a:stretch>
            <a:fillRect/>
          </a:stretch>
        </p:blipFill>
        <p:spPr>
          <a:xfrm>
            <a:off x="3060838" y="1343438"/>
            <a:ext cx="2571750" cy="800100"/>
          </a:xfrm>
          <a:prstGeom prst="rect">
            <a:avLst/>
          </a:prstGeom>
        </p:spPr>
      </p:pic>
    </p:spTree>
    <p:extLst>
      <p:ext uri="{BB962C8B-B14F-4D97-AF65-F5344CB8AC3E}">
        <p14:creationId xmlns:p14="http://schemas.microsoft.com/office/powerpoint/2010/main" val="1363802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loss </a:t>
            </a:r>
            <a:r>
              <a:rPr lang="en-US" dirty="0" err="1" smtClean="0"/>
              <a:t>của</a:t>
            </a:r>
            <a:r>
              <a:rPr lang="en-US" dirty="0" smtClean="0"/>
              <a:t> </a:t>
            </a:r>
            <a:r>
              <a:rPr lang="en-US" dirty="0" err="1" smtClean="0"/>
              <a:t>softmax</a:t>
            </a:r>
            <a:r>
              <a:rPr lang="en-US" dirty="0" smtClean="0"/>
              <a:t> regression</a:t>
            </a:r>
            <a:endParaRPr lang="en-US" dirty="0"/>
          </a:p>
        </p:txBody>
      </p:sp>
      <p:pic>
        <p:nvPicPr>
          <p:cNvPr id="4" name="Picture 3"/>
          <p:cNvPicPr>
            <a:picLocks noChangeAspect="1"/>
          </p:cNvPicPr>
          <p:nvPr/>
        </p:nvPicPr>
        <p:blipFill>
          <a:blip r:embed="rId2"/>
          <a:stretch>
            <a:fillRect/>
          </a:stretch>
        </p:blipFill>
        <p:spPr>
          <a:xfrm>
            <a:off x="1644511" y="1591503"/>
            <a:ext cx="6000750" cy="781050"/>
          </a:xfrm>
          <a:prstGeom prst="rect">
            <a:avLst/>
          </a:prstGeom>
        </p:spPr>
      </p:pic>
      <p:pic>
        <p:nvPicPr>
          <p:cNvPr id="5" name="Picture 4"/>
          <p:cNvPicPr>
            <a:picLocks noChangeAspect="1"/>
          </p:cNvPicPr>
          <p:nvPr/>
        </p:nvPicPr>
        <p:blipFill>
          <a:blip r:embed="rId3"/>
          <a:stretch>
            <a:fillRect/>
          </a:stretch>
        </p:blipFill>
        <p:spPr>
          <a:xfrm>
            <a:off x="3189011" y="2946838"/>
            <a:ext cx="2143125" cy="523875"/>
          </a:xfrm>
          <a:prstGeom prst="rect">
            <a:avLst/>
          </a:prstGeom>
        </p:spPr>
      </p:pic>
      <p:sp>
        <p:nvSpPr>
          <p:cNvPr id="6" name="TextBox 5"/>
          <p:cNvSpPr txBox="1"/>
          <p:nvPr/>
        </p:nvSpPr>
        <p:spPr>
          <a:xfrm>
            <a:off x="1007165" y="1437614"/>
            <a:ext cx="981359" cy="307777"/>
          </a:xfrm>
          <a:prstGeom prst="rect">
            <a:avLst/>
          </a:prstGeom>
          <a:noFill/>
        </p:spPr>
        <p:txBody>
          <a:bodyPr wrap="none" rtlCol="0">
            <a:spAutoFit/>
          </a:bodyPr>
          <a:lstStyle/>
          <a:p>
            <a:r>
              <a:rPr lang="en-US" dirty="0" err="1" smtClean="0"/>
              <a:t>Hàm</a:t>
            </a:r>
            <a:r>
              <a:rPr lang="en-US" dirty="0" smtClean="0"/>
              <a:t> loss:</a:t>
            </a:r>
            <a:endParaRPr lang="en-US" dirty="0"/>
          </a:p>
        </p:txBody>
      </p:sp>
      <p:sp>
        <p:nvSpPr>
          <p:cNvPr id="7" name="TextBox 6"/>
          <p:cNvSpPr txBox="1"/>
          <p:nvPr/>
        </p:nvSpPr>
        <p:spPr>
          <a:xfrm>
            <a:off x="1007164" y="2642016"/>
            <a:ext cx="2722220" cy="307777"/>
          </a:xfrm>
          <a:prstGeom prst="rect">
            <a:avLst/>
          </a:prstGeom>
          <a:noFill/>
        </p:spPr>
        <p:txBody>
          <a:bodyPr wrap="none" rtlCol="0">
            <a:spAutoFit/>
          </a:bodyPr>
          <a:lstStyle/>
          <a:p>
            <a:r>
              <a:rPr lang="en-US" dirty="0" err="1" smtClean="0"/>
              <a:t>Công</a:t>
            </a:r>
            <a:r>
              <a:rPr lang="en-US" dirty="0" smtClean="0"/>
              <a:t> </a:t>
            </a:r>
            <a:r>
              <a:rPr lang="en-US" dirty="0" err="1" smtClean="0"/>
              <a:t>thức</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 W:</a:t>
            </a:r>
            <a:endParaRPr lang="en-US" dirty="0"/>
          </a:p>
        </p:txBody>
      </p:sp>
      <p:sp>
        <p:nvSpPr>
          <p:cNvPr id="8" name="TextBox 7"/>
          <p:cNvSpPr txBox="1"/>
          <p:nvPr/>
        </p:nvSpPr>
        <p:spPr>
          <a:xfrm>
            <a:off x="902121" y="4044998"/>
            <a:ext cx="6716903" cy="307777"/>
          </a:xfrm>
          <a:prstGeom prst="rect">
            <a:avLst/>
          </a:prstGeom>
          <a:noFill/>
        </p:spPr>
        <p:txBody>
          <a:bodyPr wrap="none" rtlCol="0">
            <a:spAutoFit/>
          </a:bodyPr>
          <a:lstStyle/>
          <a:p>
            <a:r>
              <a:rPr lang="en-US" dirty="0" smtClean="0"/>
              <a:t>Logistic regression </a:t>
            </a:r>
            <a:r>
              <a:rPr lang="en-US" dirty="0" err="1" smtClean="0"/>
              <a:t>là</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đặc</a:t>
            </a:r>
            <a:r>
              <a:rPr lang="en-US" dirty="0" smtClean="0"/>
              <a:t> </a:t>
            </a:r>
            <a:r>
              <a:rPr lang="en-US" dirty="0" err="1" smtClean="0"/>
              <a:t>biệt</a:t>
            </a:r>
            <a:r>
              <a:rPr lang="en-US" dirty="0" smtClean="0"/>
              <a:t> </a:t>
            </a:r>
            <a:r>
              <a:rPr lang="en-US" dirty="0" err="1" smtClean="0"/>
              <a:t>của</a:t>
            </a:r>
            <a:r>
              <a:rPr lang="en-US" dirty="0" smtClean="0"/>
              <a:t> </a:t>
            </a:r>
            <a:r>
              <a:rPr lang="en-US" dirty="0" err="1" smtClean="0"/>
              <a:t>softmax</a:t>
            </a:r>
            <a:r>
              <a:rPr lang="en-US" dirty="0" smtClean="0"/>
              <a:t> regression </a:t>
            </a:r>
            <a:r>
              <a:rPr lang="en-US" dirty="0" err="1" smtClean="0"/>
              <a:t>khi</a:t>
            </a:r>
            <a:r>
              <a:rPr lang="en-US" dirty="0" smtClean="0"/>
              <a:t> </a:t>
            </a:r>
            <a:r>
              <a:rPr lang="en-US" dirty="0" err="1" smtClean="0"/>
              <a:t>số</a:t>
            </a:r>
            <a:r>
              <a:rPr lang="en-US" dirty="0" smtClean="0"/>
              <a:t> class </a:t>
            </a:r>
            <a:r>
              <a:rPr lang="en-US" dirty="0" err="1" smtClean="0"/>
              <a:t>là</a:t>
            </a:r>
            <a:r>
              <a:rPr lang="en-US" dirty="0" smtClean="0"/>
              <a:t> 2</a:t>
            </a:r>
            <a:endParaRPr lang="en-US" dirty="0"/>
          </a:p>
        </p:txBody>
      </p:sp>
    </p:spTree>
    <p:extLst>
      <p:ext uri="{BB962C8B-B14F-4D97-AF65-F5344CB8AC3E}">
        <p14:creationId xmlns:p14="http://schemas.microsoft.com/office/powerpoint/2010/main" val="2654378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2: </a:t>
            </a:r>
            <a:r>
              <a:rPr lang="en-US" dirty="0" smtClean="0"/>
              <a:t>Neural Network</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02386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Multilayer </a:t>
            </a:r>
            <a:r>
              <a:rPr lang="en-GB" dirty="0" smtClean="0"/>
              <a:t>perceptron (</a:t>
            </a:r>
            <a:r>
              <a:rPr lang="en-GB" dirty="0" err="1" smtClean="0"/>
              <a:t>mạng</a:t>
            </a:r>
            <a:r>
              <a:rPr lang="en-GB" dirty="0" smtClean="0"/>
              <a:t> neuron </a:t>
            </a:r>
            <a:r>
              <a:rPr lang="en-GB" dirty="0" err="1" smtClean="0"/>
              <a:t>nhiều</a:t>
            </a:r>
            <a:r>
              <a:rPr lang="en-GB" dirty="0" smtClean="0"/>
              <a:t> </a:t>
            </a:r>
            <a:r>
              <a:rPr lang="en-GB" dirty="0" err="1" smtClean="0"/>
              <a:t>lớp</a:t>
            </a:r>
            <a:r>
              <a:rPr lang="en-GB" dirty="0" smtClean="0"/>
              <a:t>)</a:t>
            </a:r>
            <a:endParaRPr dirty="0"/>
          </a:p>
        </p:txBody>
      </p:sp>
      <p:sp>
        <p:nvSpPr>
          <p:cNvPr id="111" name="Google Shape;111;p23"/>
          <p:cNvSpPr txBox="1">
            <a:spLocks noGrp="1"/>
          </p:cNvSpPr>
          <p:nvPr>
            <p:ph type="body" idx="1"/>
          </p:nvPr>
        </p:nvSpPr>
        <p:spPr>
          <a:xfrm>
            <a:off x="311700" y="3299791"/>
            <a:ext cx="8520600" cy="1269084"/>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Thêm</a:t>
            </a:r>
            <a:r>
              <a:rPr lang="en-US" dirty="0" smtClean="0"/>
              <a:t> </a:t>
            </a:r>
            <a:r>
              <a:rPr lang="en-US" dirty="0" err="1" smtClean="0"/>
              <a:t>công</a:t>
            </a:r>
            <a:r>
              <a:rPr lang="en-US" dirty="0" smtClean="0"/>
              <a:t> </a:t>
            </a:r>
            <a:r>
              <a:rPr lang="en-US" dirty="0" err="1" smtClean="0"/>
              <a:t>thức</a:t>
            </a:r>
            <a:endParaRPr dirty="0"/>
          </a:p>
        </p:txBody>
      </p:sp>
      <p:pic>
        <p:nvPicPr>
          <p:cNvPr id="3" name="Picture 2"/>
          <p:cNvPicPr>
            <a:picLocks noChangeAspect="1"/>
          </p:cNvPicPr>
          <p:nvPr/>
        </p:nvPicPr>
        <p:blipFill>
          <a:blip r:embed="rId3"/>
          <a:stretch>
            <a:fillRect/>
          </a:stretch>
        </p:blipFill>
        <p:spPr>
          <a:xfrm>
            <a:off x="509227" y="1265119"/>
            <a:ext cx="3270539" cy="1170126"/>
          </a:xfrm>
          <a:prstGeom prst="rect">
            <a:avLst/>
          </a:prstGeom>
        </p:spPr>
      </p:pic>
      <p:pic>
        <p:nvPicPr>
          <p:cNvPr id="4" name="Picture 3"/>
          <p:cNvPicPr>
            <a:picLocks noChangeAspect="1"/>
          </p:cNvPicPr>
          <p:nvPr/>
        </p:nvPicPr>
        <p:blipFill>
          <a:blip r:embed="rId4"/>
          <a:stretch>
            <a:fillRect/>
          </a:stretch>
        </p:blipFill>
        <p:spPr>
          <a:xfrm>
            <a:off x="4477784" y="1152475"/>
            <a:ext cx="4429125" cy="2257425"/>
          </a:xfrm>
          <a:prstGeom prst="rect">
            <a:avLst/>
          </a:prstGeom>
        </p:spPr>
      </p:pic>
    </p:spTree>
    <p:extLst>
      <p:ext uri="{BB962C8B-B14F-4D97-AF65-F5344CB8AC3E}">
        <p14:creationId xmlns:p14="http://schemas.microsoft.com/office/powerpoint/2010/main" val="4043101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Hàm</a:t>
            </a:r>
            <a:r>
              <a:rPr lang="en-GB" dirty="0" smtClean="0"/>
              <a:t> activation</a:t>
            </a:r>
            <a:endParaRPr dirty="0"/>
          </a:p>
        </p:txBody>
      </p:sp>
      <p:sp>
        <p:nvSpPr>
          <p:cNvPr id="117" name="Google Shape;11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err="1" smtClean="0"/>
              <a:t>Relu</a:t>
            </a:r>
            <a:endParaRPr lang="en-GB" dirty="0" smtClean="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smtClean="0"/>
          </a:p>
          <a:p>
            <a:pPr marL="0" lvl="0" indent="0" algn="l" rtl="0">
              <a:spcBef>
                <a:spcPts val="0"/>
              </a:spcBef>
              <a:spcAft>
                <a:spcPts val="0"/>
              </a:spcAft>
              <a:buNone/>
            </a:pPr>
            <a:endParaRPr dirty="0"/>
          </a:p>
          <a:p>
            <a:pPr marL="0" lvl="0" indent="0" algn="l" rtl="0">
              <a:spcBef>
                <a:spcPts val="1200"/>
              </a:spcBef>
              <a:spcAft>
                <a:spcPts val="0"/>
              </a:spcAft>
              <a:buNone/>
            </a:pPr>
            <a:r>
              <a:rPr lang="en-GB" dirty="0" smtClean="0"/>
              <a:t>Sigmoid</a:t>
            </a:r>
            <a:endParaRPr dirty="0"/>
          </a:p>
        </p:txBody>
      </p:sp>
      <p:pic>
        <p:nvPicPr>
          <p:cNvPr id="3" name="Picture 2"/>
          <p:cNvPicPr>
            <a:picLocks noChangeAspect="1"/>
          </p:cNvPicPr>
          <p:nvPr/>
        </p:nvPicPr>
        <p:blipFill>
          <a:blip r:embed="rId3"/>
          <a:stretch>
            <a:fillRect/>
          </a:stretch>
        </p:blipFill>
        <p:spPr>
          <a:xfrm>
            <a:off x="2726635" y="1017725"/>
            <a:ext cx="2640496" cy="1435270"/>
          </a:xfrm>
          <a:prstGeom prst="rect">
            <a:avLst/>
          </a:prstGeom>
        </p:spPr>
      </p:pic>
      <p:pic>
        <p:nvPicPr>
          <p:cNvPr id="4" name="Picture 3"/>
          <p:cNvPicPr>
            <a:picLocks noChangeAspect="1"/>
          </p:cNvPicPr>
          <p:nvPr/>
        </p:nvPicPr>
        <p:blipFill>
          <a:blip r:embed="rId4"/>
          <a:stretch>
            <a:fillRect/>
          </a:stretch>
        </p:blipFill>
        <p:spPr>
          <a:xfrm>
            <a:off x="5672208" y="982532"/>
            <a:ext cx="2855015" cy="1505656"/>
          </a:xfrm>
          <a:prstGeom prst="rect">
            <a:avLst/>
          </a:prstGeom>
        </p:spPr>
      </p:pic>
      <p:pic>
        <p:nvPicPr>
          <p:cNvPr id="5" name="Picture 4"/>
          <p:cNvPicPr>
            <a:picLocks noChangeAspect="1"/>
          </p:cNvPicPr>
          <p:nvPr/>
        </p:nvPicPr>
        <p:blipFill>
          <a:blip r:embed="rId5"/>
          <a:stretch>
            <a:fillRect/>
          </a:stretch>
        </p:blipFill>
        <p:spPr>
          <a:xfrm>
            <a:off x="2658556" y="2783698"/>
            <a:ext cx="2708575" cy="1431320"/>
          </a:xfrm>
          <a:prstGeom prst="rect">
            <a:avLst/>
          </a:prstGeom>
        </p:spPr>
      </p:pic>
      <p:pic>
        <p:nvPicPr>
          <p:cNvPr id="6" name="Picture 5"/>
          <p:cNvPicPr>
            <a:picLocks noChangeAspect="1"/>
          </p:cNvPicPr>
          <p:nvPr/>
        </p:nvPicPr>
        <p:blipFill>
          <a:blip r:embed="rId6"/>
          <a:stretch>
            <a:fillRect/>
          </a:stretch>
        </p:blipFill>
        <p:spPr>
          <a:xfrm>
            <a:off x="5761190" y="2810475"/>
            <a:ext cx="2766033" cy="1436112"/>
          </a:xfrm>
          <a:prstGeom prst="rect">
            <a:avLst/>
          </a:prstGeom>
        </p:spPr>
      </p:pic>
    </p:spTree>
    <p:extLst>
      <p:ext uri="{BB962C8B-B14F-4D97-AF65-F5344CB8AC3E}">
        <p14:creationId xmlns:p14="http://schemas.microsoft.com/office/powerpoint/2010/main" val="122614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Forward propagation</a:t>
            </a:r>
            <a:endParaRPr/>
          </a:p>
        </p:txBody>
      </p:sp>
      <p:pic>
        <p:nvPicPr>
          <p:cNvPr id="2" name="Picture 1"/>
          <p:cNvPicPr>
            <a:picLocks noChangeAspect="1"/>
          </p:cNvPicPr>
          <p:nvPr/>
        </p:nvPicPr>
        <p:blipFill>
          <a:blip r:embed="rId3"/>
          <a:stretch>
            <a:fillRect/>
          </a:stretch>
        </p:blipFill>
        <p:spPr>
          <a:xfrm>
            <a:off x="1119187" y="3843778"/>
            <a:ext cx="6905625" cy="819150"/>
          </a:xfrm>
          <a:prstGeom prst="rect">
            <a:avLst/>
          </a:prstGeom>
        </p:spPr>
      </p:pic>
      <p:pic>
        <p:nvPicPr>
          <p:cNvPr id="5" name="Picture 2" descr="https://machinelearningcoban.com/assets/14_mlp/backpropag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403" y="1165007"/>
            <a:ext cx="4841151" cy="26113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466741" y="881252"/>
            <a:ext cx="5820296" cy="250067"/>
          </a:xfrm>
          <a:prstGeom prst="rect">
            <a:avLst/>
          </a:prstGeom>
        </p:spPr>
      </p:pic>
    </p:spTree>
    <p:extLst>
      <p:ext uri="{BB962C8B-B14F-4D97-AF65-F5344CB8AC3E}">
        <p14:creationId xmlns:p14="http://schemas.microsoft.com/office/powerpoint/2010/main" val="3182572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Backpropagation</a:t>
            </a:r>
            <a:endParaRPr lang="en-US" dirty="0"/>
          </a:p>
        </p:txBody>
      </p:sp>
      <p:pic>
        <p:nvPicPr>
          <p:cNvPr id="5" name="Picture 4"/>
          <p:cNvPicPr>
            <a:picLocks noChangeAspect="1"/>
          </p:cNvPicPr>
          <p:nvPr/>
        </p:nvPicPr>
        <p:blipFill>
          <a:blip r:embed="rId3"/>
          <a:stretch>
            <a:fillRect/>
          </a:stretch>
        </p:blipFill>
        <p:spPr>
          <a:xfrm>
            <a:off x="2708893" y="1418816"/>
            <a:ext cx="2919206" cy="372056"/>
          </a:xfrm>
          <a:prstGeom prst="rect">
            <a:avLst/>
          </a:prstGeom>
        </p:spPr>
      </p:pic>
      <p:pic>
        <p:nvPicPr>
          <p:cNvPr id="6" name="Picture 5"/>
          <p:cNvPicPr>
            <a:picLocks noChangeAspect="1"/>
          </p:cNvPicPr>
          <p:nvPr/>
        </p:nvPicPr>
        <p:blipFill>
          <a:blip r:embed="rId4"/>
          <a:stretch>
            <a:fillRect/>
          </a:stretch>
        </p:blipFill>
        <p:spPr>
          <a:xfrm>
            <a:off x="3709019" y="1790872"/>
            <a:ext cx="3549956" cy="1597215"/>
          </a:xfrm>
          <a:prstGeom prst="rect">
            <a:avLst/>
          </a:prstGeom>
        </p:spPr>
      </p:pic>
      <p:pic>
        <p:nvPicPr>
          <p:cNvPr id="7" name="Picture 6"/>
          <p:cNvPicPr>
            <a:picLocks noChangeAspect="1"/>
          </p:cNvPicPr>
          <p:nvPr/>
        </p:nvPicPr>
        <p:blipFill>
          <a:blip r:embed="rId5"/>
          <a:stretch>
            <a:fillRect/>
          </a:stretch>
        </p:blipFill>
        <p:spPr>
          <a:xfrm>
            <a:off x="1796874" y="3498443"/>
            <a:ext cx="4743243" cy="1203796"/>
          </a:xfrm>
          <a:prstGeom prst="rect">
            <a:avLst/>
          </a:prstGeom>
        </p:spPr>
      </p:pic>
      <p:sp>
        <p:nvSpPr>
          <p:cNvPr id="3" name="TextBox 2"/>
          <p:cNvSpPr txBox="1"/>
          <p:nvPr/>
        </p:nvSpPr>
        <p:spPr>
          <a:xfrm>
            <a:off x="1305338" y="1099231"/>
            <a:ext cx="3058851" cy="307777"/>
          </a:xfrm>
          <a:prstGeom prst="rect">
            <a:avLst/>
          </a:prstGeom>
          <a:noFill/>
        </p:spPr>
        <p:txBody>
          <a:bodyPr wrap="none" rtlCol="0">
            <a:spAutoFit/>
          </a:bodyPr>
          <a:lstStyle/>
          <a:p>
            <a:r>
              <a:rPr lang="en-US" dirty="0" err="1" smtClean="0"/>
              <a:t>Hàm</a:t>
            </a:r>
            <a:r>
              <a:rPr lang="en-US" dirty="0" smtClean="0"/>
              <a:t> loss MSE (mean square error):</a:t>
            </a:r>
            <a:endParaRPr lang="en-US" dirty="0"/>
          </a:p>
        </p:txBody>
      </p:sp>
      <p:sp>
        <p:nvSpPr>
          <p:cNvPr id="8" name="TextBox 7"/>
          <p:cNvSpPr txBox="1"/>
          <p:nvPr/>
        </p:nvSpPr>
        <p:spPr>
          <a:xfrm>
            <a:off x="1305338" y="1938252"/>
            <a:ext cx="2064989" cy="307777"/>
          </a:xfrm>
          <a:prstGeom prst="rect">
            <a:avLst/>
          </a:prstGeom>
          <a:noFill/>
        </p:spPr>
        <p:txBody>
          <a:bodyPr wrap="none" rtlCol="0">
            <a:spAutoFit/>
          </a:bodyPr>
          <a:lstStyle/>
          <a:p>
            <a:r>
              <a:rPr lang="en-US" dirty="0" err="1" smtClean="0"/>
              <a:t>Đạo</a:t>
            </a:r>
            <a:r>
              <a:rPr lang="en-US" dirty="0" smtClean="0"/>
              <a:t> </a:t>
            </a:r>
            <a:r>
              <a:rPr lang="en-US" dirty="0" err="1" smtClean="0"/>
              <a:t>hàm</a:t>
            </a:r>
            <a:r>
              <a:rPr lang="en-US" dirty="0" smtClean="0"/>
              <a:t> </a:t>
            </a:r>
            <a:r>
              <a:rPr lang="en-US" dirty="0" err="1" smtClean="0"/>
              <a:t>của</a:t>
            </a:r>
            <a:r>
              <a:rPr lang="en-US" dirty="0" smtClean="0"/>
              <a:t> </a:t>
            </a:r>
            <a:r>
              <a:rPr lang="en-US" dirty="0" err="1" smtClean="0"/>
              <a:t>hàm</a:t>
            </a:r>
            <a:r>
              <a:rPr lang="en-US" dirty="0" smtClean="0"/>
              <a:t> loss:</a:t>
            </a:r>
            <a:endParaRPr lang="en-US" dirty="0"/>
          </a:p>
        </p:txBody>
      </p:sp>
    </p:spTree>
    <p:extLst>
      <p:ext uri="{BB962C8B-B14F-4D97-AF65-F5344CB8AC3E}">
        <p14:creationId xmlns:p14="http://schemas.microsoft.com/office/powerpoint/2010/main" val="3931970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Backpropagation</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3194602" y="625357"/>
            <a:ext cx="4295512" cy="4335532"/>
          </a:xfrm>
          <a:prstGeom prst="rect">
            <a:avLst/>
          </a:prstGeom>
        </p:spPr>
      </p:pic>
    </p:spTree>
    <p:extLst>
      <p:ext uri="{BB962C8B-B14F-4D97-AF65-F5344CB8AC3E}">
        <p14:creationId xmlns:p14="http://schemas.microsoft.com/office/powerpoint/2010/main" val="3795168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Training loop</a:t>
            </a:r>
            <a:endParaRPr dirty="0"/>
          </a:p>
        </p:txBody>
      </p:sp>
      <p:sp>
        <p:nvSpPr>
          <p:cNvPr id="134" name="Google Shape;134;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098" name="Picture 2" descr="The Simple Explanation of the Concept of backpropagation —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22" y="1512034"/>
            <a:ext cx="5444020" cy="269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968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a:t>Underfit</a:t>
            </a:r>
            <a:r>
              <a:rPr lang="en-GB" dirty="0"/>
              <a:t> </a:t>
            </a:r>
            <a:r>
              <a:rPr lang="en-GB" dirty="0" err="1" smtClean="0"/>
              <a:t>và</a:t>
            </a:r>
            <a:r>
              <a:rPr lang="en-GB" dirty="0" smtClean="0"/>
              <a:t> </a:t>
            </a:r>
            <a:r>
              <a:rPr lang="en-GB" dirty="0" err="1"/>
              <a:t>overfit</a:t>
            </a:r>
            <a:endParaRPr dirty="0"/>
          </a:p>
        </p:txBody>
      </p:sp>
      <p:sp>
        <p:nvSpPr>
          <p:cNvPr id="94" name="Google Shape;9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p:cNvPicPr>
            <a:picLocks noChangeAspect="1"/>
          </p:cNvPicPr>
          <p:nvPr/>
        </p:nvPicPr>
        <p:blipFill>
          <a:blip r:embed="rId3"/>
          <a:stretch>
            <a:fillRect/>
          </a:stretch>
        </p:blipFill>
        <p:spPr>
          <a:xfrm>
            <a:off x="2452481" y="1549450"/>
            <a:ext cx="4610100" cy="3019425"/>
          </a:xfrm>
          <a:prstGeom prst="rect">
            <a:avLst/>
          </a:prstGeom>
        </p:spPr>
      </p:pic>
    </p:spTree>
    <p:extLst>
      <p:ext uri="{BB962C8B-B14F-4D97-AF65-F5344CB8AC3E}">
        <p14:creationId xmlns:p14="http://schemas.microsoft.com/office/powerpoint/2010/main" val="1328843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Regularization</a:t>
            </a:r>
            <a:endParaRPr/>
          </a:p>
        </p:txBody>
      </p:sp>
      <p:sp>
        <p:nvSpPr>
          <p:cNvPr id="100" name="Google Shape;10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dirty="0"/>
              <a:t>Drop </a:t>
            </a:r>
            <a:r>
              <a:rPr lang="en-GB" dirty="0" smtClean="0"/>
              <a:t>out</a:t>
            </a:r>
          </a:p>
          <a:p>
            <a:pPr marL="0" lvl="0" indent="0" algn="l" rtl="0">
              <a:spcBef>
                <a:spcPts val="0"/>
              </a:spcBef>
              <a:spcAft>
                <a:spcPts val="1200"/>
              </a:spcAft>
              <a:buNone/>
            </a:pPr>
            <a:endParaRPr lang="en-GB" dirty="0" smtClean="0"/>
          </a:p>
          <a:p>
            <a:pPr marL="0" lvl="0" indent="0" algn="l" rtl="0">
              <a:spcBef>
                <a:spcPts val="0"/>
              </a:spcBef>
              <a:spcAft>
                <a:spcPts val="1200"/>
              </a:spcAft>
              <a:buNone/>
            </a:pPr>
            <a:endParaRPr lang="en-GB" dirty="0"/>
          </a:p>
          <a:p>
            <a:pPr marL="0" lvl="0" indent="0" algn="l" rtl="0">
              <a:spcBef>
                <a:spcPts val="0"/>
              </a:spcBef>
              <a:spcAft>
                <a:spcPts val="1200"/>
              </a:spcAft>
              <a:buNone/>
            </a:pPr>
            <a:endParaRPr lang="en-GB" dirty="0" smtClean="0"/>
          </a:p>
          <a:p>
            <a:pPr marL="0" lvl="0" indent="0" algn="l" rtl="0">
              <a:spcBef>
                <a:spcPts val="0"/>
              </a:spcBef>
              <a:spcAft>
                <a:spcPts val="1200"/>
              </a:spcAft>
              <a:buNone/>
            </a:pPr>
            <a:endParaRPr lang="en-GB" dirty="0"/>
          </a:p>
          <a:p>
            <a:pPr marL="0" lvl="0" indent="0" algn="l" rtl="0">
              <a:spcBef>
                <a:spcPts val="0"/>
              </a:spcBef>
              <a:spcAft>
                <a:spcPts val="1200"/>
              </a:spcAft>
              <a:buNone/>
            </a:pPr>
            <a:r>
              <a:rPr lang="en-GB" dirty="0" smtClean="0"/>
              <a:t>Weight decay</a:t>
            </a:r>
            <a:endParaRPr dirty="0"/>
          </a:p>
        </p:txBody>
      </p:sp>
      <p:pic>
        <p:nvPicPr>
          <p:cNvPr id="2" name="Picture 1"/>
          <p:cNvPicPr>
            <a:picLocks noChangeAspect="1"/>
          </p:cNvPicPr>
          <p:nvPr/>
        </p:nvPicPr>
        <p:blipFill>
          <a:blip r:embed="rId3"/>
          <a:stretch>
            <a:fillRect/>
          </a:stretch>
        </p:blipFill>
        <p:spPr>
          <a:xfrm>
            <a:off x="3671887" y="3464242"/>
            <a:ext cx="1800225" cy="714375"/>
          </a:xfrm>
          <a:prstGeom prst="rect">
            <a:avLst/>
          </a:prstGeom>
        </p:spPr>
      </p:pic>
      <p:pic>
        <p:nvPicPr>
          <p:cNvPr id="3" name="Picture 2"/>
          <p:cNvPicPr>
            <a:picLocks noChangeAspect="1"/>
          </p:cNvPicPr>
          <p:nvPr/>
        </p:nvPicPr>
        <p:blipFill>
          <a:blip r:embed="rId4"/>
          <a:stretch>
            <a:fillRect/>
          </a:stretch>
        </p:blipFill>
        <p:spPr>
          <a:xfrm>
            <a:off x="2727007" y="879424"/>
            <a:ext cx="4504373" cy="1834628"/>
          </a:xfrm>
          <a:prstGeom prst="rect">
            <a:avLst/>
          </a:prstGeom>
        </p:spPr>
      </p:pic>
    </p:spTree>
    <p:extLst>
      <p:ext uri="{BB962C8B-B14F-4D97-AF65-F5344CB8AC3E}">
        <p14:creationId xmlns:p14="http://schemas.microsoft.com/office/powerpoint/2010/main" val="399066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Splitting and cross validation</a:t>
            </a:r>
            <a:endParaRPr dirty="0"/>
          </a:p>
        </p:txBody>
      </p:sp>
      <p:sp>
        <p:nvSpPr>
          <p:cNvPr id="88" name="Google Shape;8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3074" name="Picture 2" descr="../_images/grid_search_cross_valid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154" y="1242130"/>
            <a:ext cx="4673447" cy="323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970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Tối</a:t>
            </a:r>
            <a:r>
              <a:rPr lang="en-US" dirty="0" smtClean="0"/>
              <a:t> </a:t>
            </a:r>
            <a:r>
              <a:rPr lang="en-US" dirty="0" err="1" smtClean="0"/>
              <a:t>ưu</a:t>
            </a:r>
            <a:r>
              <a:rPr lang="en-US" dirty="0" smtClean="0"/>
              <a:t> </a:t>
            </a:r>
            <a:r>
              <a:rPr lang="en-US" dirty="0" err="1" smtClean="0"/>
              <a:t>hoá</a:t>
            </a:r>
            <a:r>
              <a:rPr lang="en-US" dirty="0" smtClean="0"/>
              <a:t> optimization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032195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sp>
        <p:nvSpPr>
          <p:cNvPr id="7" name="Title 6"/>
          <p:cNvSpPr>
            <a:spLocks noGrp="1"/>
          </p:cNvSpPr>
          <p:nvPr>
            <p:ph type="title"/>
          </p:nvPr>
        </p:nvSpPr>
        <p:spPr/>
        <p:txBody>
          <a:bodyPr>
            <a:normAutofit fontScale="90000"/>
          </a:bodyPr>
          <a:lstStyle/>
          <a:p>
            <a:r>
              <a:rPr lang="fr-FR" dirty="0" smtClean="0"/>
              <a:t>Local minima</a:t>
            </a:r>
            <a:endParaRPr lang="en-US" dirty="0"/>
          </a:p>
        </p:txBody>
      </p:sp>
      <p:pic>
        <p:nvPicPr>
          <p:cNvPr id="8" name="Picture 7"/>
          <p:cNvPicPr>
            <a:picLocks noChangeAspect="1"/>
          </p:cNvPicPr>
          <p:nvPr/>
        </p:nvPicPr>
        <p:blipFill>
          <a:blip r:embed="rId2"/>
          <a:stretch>
            <a:fillRect/>
          </a:stretch>
        </p:blipFill>
        <p:spPr>
          <a:xfrm>
            <a:off x="2649672" y="1819413"/>
            <a:ext cx="3358222" cy="2430952"/>
          </a:xfrm>
          <a:prstGeom prst="rect">
            <a:avLst/>
          </a:prstGeom>
        </p:spPr>
      </p:pic>
    </p:spTree>
    <p:extLst>
      <p:ext uri="{BB962C8B-B14F-4D97-AF65-F5344CB8AC3E}">
        <p14:creationId xmlns:p14="http://schemas.microsoft.com/office/powerpoint/2010/main" val="270320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Saddle</a:t>
            </a:r>
            <a:r>
              <a:rPr lang="fr-FR" dirty="0" smtClean="0"/>
              <a:t> point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82528" y="1954411"/>
            <a:ext cx="2978944" cy="2093119"/>
          </a:xfrm>
          <a:prstGeom prst="rect">
            <a:avLst/>
          </a:prstGeom>
        </p:spPr>
      </p:pic>
    </p:spTree>
    <p:extLst>
      <p:ext uri="{BB962C8B-B14F-4D97-AF65-F5344CB8AC3E}">
        <p14:creationId xmlns:p14="http://schemas.microsoft.com/office/powerpoint/2010/main" val="3937328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Convexity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73860" y="1268017"/>
            <a:ext cx="4796281" cy="1252760"/>
          </a:xfrm>
          <a:prstGeom prst="rect">
            <a:avLst/>
          </a:prstGeom>
        </p:spPr>
      </p:pic>
      <p:pic>
        <p:nvPicPr>
          <p:cNvPr id="5" name="Picture 4"/>
          <p:cNvPicPr>
            <a:picLocks noChangeAspect="1"/>
          </p:cNvPicPr>
          <p:nvPr/>
        </p:nvPicPr>
        <p:blipFill>
          <a:blip r:embed="rId4"/>
          <a:stretch>
            <a:fillRect/>
          </a:stretch>
        </p:blipFill>
        <p:spPr>
          <a:xfrm>
            <a:off x="1614985" y="2520777"/>
            <a:ext cx="5914028" cy="1288498"/>
          </a:xfrm>
          <a:prstGeom prst="rect">
            <a:avLst/>
          </a:prstGeom>
        </p:spPr>
      </p:pic>
      <p:pic>
        <p:nvPicPr>
          <p:cNvPr id="6" name="Picture 5"/>
          <p:cNvPicPr>
            <a:picLocks noChangeAspect="1"/>
          </p:cNvPicPr>
          <p:nvPr/>
        </p:nvPicPr>
        <p:blipFill>
          <a:blip r:embed="rId5"/>
          <a:stretch>
            <a:fillRect/>
          </a:stretch>
        </p:blipFill>
        <p:spPr>
          <a:xfrm>
            <a:off x="3168421" y="3871717"/>
            <a:ext cx="2963909" cy="1089115"/>
          </a:xfrm>
          <a:prstGeom prst="rect">
            <a:avLst/>
          </a:prstGeom>
        </p:spPr>
      </p:pic>
    </p:spTree>
    <p:extLst>
      <p:ext uri="{BB962C8B-B14F-4D97-AF65-F5344CB8AC3E}">
        <p14:creationId xmlns:p14="http://schemas.microsoft.com/office/powerpoint/2010/main" val="2663104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967" y="1590785"/>
            <a:ext cx="4108646" cy="1616649"/>
          </a:xfrm>
        </p:spPr>
        <p:txBody>
          <a:bodyPr>
            <a:normAutofit fontScale="85000" lnSpcReduction="20000"/>
          </a:bodyPr>
          <a:lstStyle/>
          <a:p>
            <a:r>
              <a:rPr lang="fr-FR" dirty="0" err="1"/>
              <a:t>Stochastic</a:t>
            </a:r>
            <a:r>
              <a:rPr lang="fr-FR" dirty="0"/>
              <a:t> Gradient </a:t>
            </a:r>
            <a:r>
              <a:rPr lang="fr-FR" dirty="0" err="1" smtClean="0"/>
              <a:t>Descent</a:t>
            </a:r>
            <a:r>
              <a:rPr lang="fr-FR" dirty="0" smtClean="0"/>
              <a:t> (SGD): </a:t>
            </a:r>
            <a:r>
              <a:rPr lang="en-US" dirty="0" err="1" smtClean="0"/>
              <a:t>Tính</a:t>
            </a:r>
            <a:r>
              <a:rPr lang="en-US" dirty="0" smtClean="0"/>
              <a:t> gradient </a:t>
            </a:r>
            <a:r>
              <a:rPr lang="en-US" dirty="0" err="1" smtClean="0"/>
              <a:t>tại</a:t>
            </a:r>
            <a:r>
              <a:rPr lang="en-US" dirty="0" smtClean="0"/>
              <a:t> </a:t>
            </a:r>
            <a:r>
              <a:rPr lang="en-US" dirty="0" err="1" smtClean="0"/>
              <a:t>mỗi</a:t>
            </a:r>
            <a:r>
              <a:rPr lang="en-US" dirty="0" smtClean="0"/>
              <a:t> </a:t>
            </a:r>
            <a:r>
              <a:rPr lang="en-US" dirty="0" err="1" smtClean="0"/>
              <a:t>thời</a:t>
            </a:r>
            <a:r>
              <a:rPr lang="en-US" dirty="0" smtClean="0"/>
              <a:t> </a:t>
            </a:r>
            <a:r>
              <a:rPr lang="en-US" dirty="0" err="1" smtClean="0"/>
              <a:t>điểm</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lấy</a:t>
            </a:r>
            <a:r>
              <a:rPr lang="en-US" dirty="0" smtClean="0"/>
              <a:t> </a:t>
            </a:r>
            <a:r>
              <a:rPr lang="en-US" dirty="0" err="1" smtClean="0"/>
              <a:t>mẫu</a:t>
            </a:r>
            <a:r>
              <a:rPr lang="en-US" dirty="0" smtClean="0"/>
              <a:t> </a:t>
            </a:r>
            <a:r>
              <a:rPr lang="en-US" dirty="0" err="1" smtClean="0">
                <a:solidFill>
                  <a:srgbClr val="FF0000"/>
                </a:solidFill>
              </a:rPr>
              <a:t>một</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a:t>
            </a:r>
          </a:p>
          <a:p>
            <a:r>
              <a:rPr lang="en-US" dirty="0" err="1" smtClean="0"/>
              <a:t>Minibatch</a:t>
            </a:r>
            <a:r>
              <a:rPr lang="en-US" dirty="0" smtClean="0"/>
              <a:t> SGD: </a:t>
            </a:r>
            <a:r>
              <a:rPr lang="en-US" dirty="0" err="1"/>
              <a:t>Tính</a:t>
            </a:r>
            <a:r>
              <a:rPr lang="en-US" dirty="0"/>
              <a:t> gradient </a:t>
            </a:r>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bằng</a:t>
            </a:r>
            <a:r>
              <a:rPr lang="en-US" dirty="0"/>
              <a:t> </a:t>
            </a:r>
            <a:r>
              <a:rPr lang="en-US" dirty="0" err="1"/>
              <a:t>cách</a:t>
            </a:r>
            <a:r>
              <a:rPr lang="en-US" dirty="0"/>
              <a:t> </a:t>
            </a:r>
            <a:r>
              <a:rPr lang="en-US" dirty="0" err="1"/>
              <a:t>lấy</a:t>
            </a:r>
            <a:r>
              <a:rPr lang="en-US" dirty="0"/>
              <a:t> </a:t>
            </a:r>
            <a:r>
              <a:rPr lang="en-US" dirty="0" err="1"/>
              <a:t>mẫu</a:t>
            </a:r>
            <a:r>
              <a:rPr lang="en-US" dirty="0"/>
              <a:t> </a:t>
            </a:r>
            <a:r>
              <a:rPr lang="en-US" dirty="0" err="1">
                <a:solidFill>
                  <a:srgbClr val="FF0000"/>
                </a:solidFill>
              </a:rPr>
              <a:t>một</a:t>
            </a:r>
            <a:r>
              <a:rPr lang="en-US" dirty="0">
                <a:solidFill>
                  <a:srgbClr val="FF0000"/>
                </a:solidFill>
              </a:rPr>
              <a:t> </a:t>
            </a:r>
            <a:r>
              <a:rPr lang="en-US" dirty="0" err="1">
                <a:solidFill>
                  <a:srgbClr val="FF0000"/>
                </a:solidFill>
              </a:rPr>
              <a:t>nhóm</a:t>
            </a:r>
            <a:r>
              <a:rPr lang="en-US" dirty="0"/>
              <a:t> </a:t>
            </a:r>
            <a:r>
              <a:rPr lang="en-US" dirty="0" err="1"/>
              <a:t>điểm</a:t>
            </a:r>
            <a:r>
              <a:rPr lang="en-US" dirty="0"/>
              <a:t> </a:t>
            </a:r>
            <a:r>
              <a:rPr lang="en-US" dirty="0" err="1"/>
              <a:t>dữ</a:t>
            </a:r>
            <a:r>
              <a:rPr lang="en-US" dirty="0"/>
              <a:t> </a:t>
            </a:r>
            <a:r>
              <a:rPr lang="en-US" dirty="0" err="1"/>
              <a:t>liệu</a:t>
            </a:r>
            <a:endParaRPr lang="en-US" dirty="0"/>
          </a:p>
          <a:p>
            <a:endParaRPr lang="en-US" dirty="0"/>
          </a:p>
        </p:txBody>
      </p:sp>
      <p:sp>
        <p:nvSpPr>
          <p:cNvPr id="5" name="Title 4"/>
          <p:cNvSpPr>
            <a:spLocks noGrp="1"/>
          </p:cNvSpPr>
          <p:nvPr>
            <p:ph type="title"/>
          </p:nvPr>
        </p:nvSpPr>
        <p:spPr/>
        <p:txBody>
          <a:bodyPr>
            <a:normAutofit fontScale="90000"/>
          </a:bodyPr>
          <a:lstStyle/>
          <a:p>
            <a:r>
              <a:rPr lang="fr-FR" dirty="0" err="1" smtClean="0"/>
              <a:t>Các</a:t>
            </a:r>
            <a:r>
              <a:rPr lang="fr-FR" dirty="0" smtClean="0"/>
              <a:t> </a:t>
            </a:r>
            <a:r>
              <a:rPr lang="fr-FR" dirty="0" err="1" smtClean="0"/>
              <a:t>cách</a:t>
            </a:r>
            <a:r>
              <a:rPr lang="fr-FR" dirty="0" smtClean="0"/>
              <a:t> </a:t>
            </a:r>
            <a:r>
              <a:rPr lang="fr-FR" dirty="0" err="1" smtClean="0"/>
              <a:t>tính</a:t>
            </a:r>
            <a:r>
              <a:rPr lang="fr-FR" dirty="0" smtClean="0"/>
              <a:t> gradient</a:t>
            </a:r>
            <a:endParaRPr lang="en-US" dirty="0"/>
          </a:p>
        </p:txBody>
      </p:sp>
      <p:pic>
        <p:nvPicPr>
          <p:cNvPr id="6" name="Picture 5"/>
          <p:cNvPicPr>
            <a:picLocks noChangeAspect="1"/>
          </p:cNvPicPr>
          <p:nvPr/>
        </p:nvPicPr>
        <p:blipFill>
          <a:blip r:embed="rId2"/>
          <a:stretch>
            <a:fillRect/>
          </a:stretch>
        </p:blipFill>
        <p:spPr>
          <a:xfrm>
            <a:off x="4572000" y="1268017"/>
            <a:ext cx="4358348" cy="3176606"/>
          </a:xfrm>
          <a:prstGeom prst="rect">
            <a:avLst/>
          </a:prstGeom>
        </p:spPr>
      </p:pic>
    </p:spTree>
    <p:extLst>
      <p:ext uri="{BB962C8B-B14F-4D97-AF65-F5344CB8AC3E}">
        <p14:creationId xmlns:p14="http://schemas.microsoft.com/office/powerpoint/2010/main" val="14947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Momentum</a:t>
            </a:r>
            <a:endParaRPr lang="en-US" dirty="0"/>
          </a:p>
        </p:txBody>
      </p:sp>
      <p:sp>
        <p:nvSpPr>
          <p:cNvPr id="3" name="Content Placeholder 2"/>
          <p:cNvSpPr>
            <a:spLocks noGrp="1"/>
          </p:cNvSpPr>
          <p:nvPr>
            <p:ph idx="1"/>
          </p:nvPr>
        </p:nvSpPr>
        <p:spPr/>
        <p:txBody>
          <a:bodyPr/>
          <a:lstStyle/>
          <a:p>
            <a:r>
              <a:rPr lang="en-US" dirty="0" smtClean="0"/>
              <a:t>Quay </a:t>
            </a:r>
            <a:r>
              <a:rPr lang="en-US" dirty="0" err="1" smtClean="0"/>
              <a:t>lại</a:t>
            </a:r>
            <a:r>
              <a:rPr lang="en-US" dirty="0" smtClean="0"/>
              <a:t> </a:t>
            </a:r>
            <a:r>
              <a:rPr lang="en-US" dirty="0" err="1" smtClean="0"/>
              <a:t>với</a:t>
            </a:r>
            <a:r>
              <a:rPr lang="en-US" dirty="0" smtClean="0"/>
              <a:t> </a:t>
            </a:r>
            <a:r>
              <a:rPr lang="en-US" dirty="0" err="1" smtClean="0"/>
              <a:t>hàm</a:t>
            </a:r>
            <a:r>
              <a:rPr lang="en-US" dirty="0" smtClean="0"/>
              <a:t> loss:</a:t>
            </a:r>
          </a:p>
          <a:p>
            <a:endParaRPr lang="en-US" dirty="0"/>
          </a:p>
          <a:p>
            <a:r>
              <a:rPr lang="en-US" dirty="0" smtClean="0"/>
              <a:t>F min </a:t>
            </a:r>
            <a:r>
              <a:rPr lang="en-US" dirty="0" err="1" smtClean="0"/>
              <a:t>tại</a:t>
            </a:r>
            <a:r>
              <a:rPr lang="en-US" dirty="0" smtClean="0"/>
              <a:t> (0,0)</a:t>
            </a:r>
          </a:p>
          <a:p>
            <a:r>
              <a:rPr lang="en-US" dirty="0" err="1" smtClean="0"/>
              <a:t>Với</a:t>
            </a:r>
            <a:r>
              <a:rPr lang="en-US" dirty="0" smtClean="0"/>
              <a:t> learning rate 0.4:</a:t>
            </a:r>
          </a:p>
          <a:p>
            <a:r>
              <a:rPr lang="en-US" dirty="0" err="1" smtClean="0"/>
              <a:t>Với</a:t>
            </a:r>
            <a:r>
              <a:rPr lang="en-US" dirty="0" smtClean="0"/>
              <a:t> learning rate 0.6:</a:t>
            </a:r>
            <a:endParaRPr lang="en-US" dirty="0"/>
          </a:p>
        </p:txBody>
      </p:sp>
      <p:pic>
        <p:nvPicPr>
          <p:cNvPr id="8" name="Picture 7"/>
          <p:cNvPicPr>
            <a:picLocks noChangeAspect="1"/>
          </p:cNvPicPr>
          <p:nvPr/>
        </p:nvPicPr>
        <p:blipFill>
          <a:blip r:embed="rId3"/>
          <a:stretch>
            <a:fillRect/>
          </a:stretch>
        </p:blipFill>
        <p:spPr>
          <a:xfrm>
            <a:off x="2236907" y="1745566"/>
            <a:ext cx="1464469" cy="328613"/>
          </a:xfrm>
          <a:prstGeom prst="rect">
            <a:avLst/>
          </a:prstGeom>
        </p:spPr>
      </p:pic>
      <p:pic>
        <p:nvPicPr>
          <p:cNvPr id="4" name="Picture 3"/>
          <p:cNvPicPr>
            <a:picLocks noChangeAspect="1"/>
          </p:cNvPicPr>
          <p:nvPr/>
        </p:nvPicPr>
        <p:blipFill>
          <a:blip r:embed="rId4"/>
          <a:stretch>
            <a:fillRect/>
          </a:stretch>
        </p:blipFill>
        <p:spPr>
          <a:xfrm>
            <a:off x="4800018" y="881173"/>
            <a:ext cx="2893219" cy="2057400"/>
          </a:xfrm>
          <a:prstGeom prst="rect">
            <a:avLst/>
          </a:prstGeom>
        </p:spPr>
      </p:pic>
      <p:pic>
        <p:nvPicPr>
          <p:cNvPr id="5" name="Picture 4"/>
          <p:cNvPicPr>
            <a:picLocks noChangeAspect="1"/>
          </p:cNvPicPr>
          <p:nvPr/>
        </p:nvPicPr>
        <p:blipFill>
          <a:blip r:embed="rId5"/>
          <a:stretch>
            <a:fillRect/>
          </a:stretch>
        </p:blipFill>
        <p:spPr>
          <a:xfrm>
            <a:off x="4572000" y="2957110"/>
            <a:ext cx="3057525" cy="2100263"/>
          </a:xfrm>
          <a:prstGeom prst="rect">
            <a:avLst/>
          </a:prstGeom>
        </p:spPr>
      </p:pic>
    </p:spTree>
    <p:extLst>
      <p:ext uri="{BB962C8B-B14F-4D97-AF65-F5344CB8AC3E}">
        <p14:creationId xmlns:p14="http://schemas.microsoft.com/office/powerpoint/2010/main" val="58706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Momentum</a:t>
            </a:r>
            <a:endParaRPr lang="en-US" dirty="0"/>
          </a:p>
        </p:txBody>
      </p:sp>
      <p:sp>
        <p:nvSpPr>
          <p:cNvPr id="3" name="Content Placeholder 2"/>
          <p:cNvSpPr>
            <a:spLocks noGrp="1"/>
          </p:cNvSpPr>
          <p:nvPr>
            <p:ph idx="1"/>
          </p:nvPr>
        </p:nvSpPr>
        <p:spPr>
          <a:xfrm>
            <a:off x="628650" y="1369219"/>
            <a:ext cx="4673008" cy="3263504"/>
          </a:xfrm>
        </p:spPr>
        <p:txBody>
          <a:bodyPr/>
          <a:lstStyle/>
          <a:p>
            <a:r>
              <a:rPr lang="en-US" dirty="0" err="1" smtClean="0"/>
              <a:t>Bằng</a:t>
            </a:r>
            <a:r>
              <a:rPr lang="en-US" dirty="0" smtClean="0"/>
              <a:t> </a:t>
            </a:r>
            <a:r>
              <a:rPr lang="en-US" dirty="0" err="1" smtClean="0"/>
              <a:t>cách</a:t>
            </a:r>
            <a:r>
              <a:rPr lang="en-US" dirty="0" smtClean="0"/>
              <a:t> </a:t>
            </a:r>
            <a:r>
              <a:rPr lang="en-US" dirty="0" err="1" smtClean="0"/>
              <a:t>cộng</a:t>
            </a:r>
            <a:r>
              <a:rPr lang="en-US" dirty="0" smtClean="0"/>
              <a:t> </a:t>
            </a:r>
            <a:r>
              <a:rPr lang="en-US" dirty="0" err="1" smtClean="0"/>
              <a:t>dồn</a:t>
            </a:r>
            <a:r>
              <a:rPr lang="en-US" dirty="0" smtClean="0"/>
              <a:t> gradient </a:t>
            </a:r>
            <a:r>
              <a:rPr lang="en-US" dirty="0" err="1" smtClean="0"/>
              <a:t>tại</a:t>
            </a:r>
            <a:r>
              <a:rPr lang="en-US" dirty="0" smtClean="0"/>
              <a:t> </a:t>
            </a:r>
            <a:r>
              <a:rPr lang="en-US" dirty="0" err="1" smtClean="0"/>
              <a:t>những</a:t>
            </a:r>
            <a:r>
              <a:rPr lang="en-US" dirty="0" smtClean="0"/>
              <a:t> </a:t>
            </a:r>
            <a:r>
              <a:rPr lang="en-US" dirty="0" err="1" smtClean="0"/>
              <a:t>thời</a:t>
            </a:r>
            <a:r>
              <a:rPr lang="en-US" dirty="0" smtClean="0"/>
              <a:t> </a:t>
            </a:r>
            <a:r>
              <a:rPr lang="en-US" dirty="0" err="1" smtClean="0"/>
              <a:t>điểm</a:t>
            </a:r>
            <a:r>
              <a:rPr lang="en-US" dirty="0" smtClean="0"/>
              <a:t> </a:t>
            </a:r>
            <a:r>
              <a:rPr lang="en-US" dirty="0" err="1" smtClean="0"/>
              <a:t>trước</a:t>
            </a:r>
            <a:r>
              <a:rPr lang="en-US" dirty="0" smtClean="0"/>
              <a:t>, </a:t>
            </a:r>
            <a:r>
              <a:rPr lang="en-US" dirty="0" err="1" smtClean="0"/>
              <a:t>hàm</a:t>
            </a:r>
            <a:r>
              <a:rPr lang="en-US" dirty="0" smtClean="0"/>
              <a:t> loss </a:t>
            </a:r>
            <a:r>
              <a:rPr lang="en-US" dirty="0" err="1" smtClean="0"/>
              <a:t>tiến</a:t>
            </a:r>
            <a:r>
              <a:rPr lang="en-US" dirty="0" smtClean="0"/>
              <a:t> </a:t>
            </a:r>
            <a:r>
              <a:rPr lang="en-US" dirty="0" err="1" smtClean="0"/>
              <a:t>tới</a:t>
            </a:r>
            <a:r>
              <a:rPr lang="en-US" dirty="0" smtClean="0"/>
              <a:t> </a:t>
            </a:r>
            <a:r>
              <a:rPr lang="en-US" dirty="0" err="1" smtClean="0"/>
              <a:t>điểm</a:t>
            </a:r>
            <a:r>
              <a:rPr lang="en-US" dirty="0" smtClean="0"/>
              <a:t> optimal </a:t>
            </a:r>
            <a:r>
              <a:rPr lang="en-US" dirty="0" err="1" smtClean="0"/>
              <a:t>với</a:t>
            </a:r>
            <a:r>
              <a:rPr lang="en-US" dirty="0" smtClean="0"/>
              <a:t> </a:t>
            </a:r>
            <a:r>
              <a:rPr lang="en-US" dirty="0" err="1" smtClean="0"/>
              <a:t>ít</a:t>
            </a:r>
            <a:r>
              <a:rPr lang="en-US" dirty="0" smtClean="0"/>
              <a:t> </a:t>
            </a:r>
            <a:r>
              <a:rPr lang="en-US" dirty="0" err="1" smtClean="0"/>
              <a:t>bước</a:t>
            </a:r>
            <a:r>
              <a:rPr lang="en-US" dirty="0" smtClean="0"/>
              <a:t> </a:t>
            </a:r>
            <a:r>
              <a:rPr lang="en-US" dirty="0" err="1" smtClean="0"/>
              <a:t>hơn</a:t>
            </a:r>
            <a:r>
              <a:rPr lang="en-US" dirty="0" smtClean="0"/>
              <a:t>:</a:t>
            </a:r>
            <a:endParaRPr lang="en-US" dirty="0"/>
          </a:p>
        </p:txBody>
      </p:sp>
      <p:pic>
        <p:nvPicPr>
          <p:cNvPr id="4" name="Picture 3"/>
          <p:cNvPicPr>
            <a:picLocks noChangeAspect="1"/>
          </p:cNvPicPr>
          <p:nvPr/>
        </p:nvPicPr>
        <p:blipFill>
          <a:blip r:embed="rId2"/>
          <a:stretch>
            <a:fillRect/>
          </a:stretch>
        </p:blipFill>
        <p:spPr>
          <a:xfrm>
            <a:off x="1755453" y="2418340"/>
            <a:ext cx="1915619" cy="582631"/>
          </a:xfrm>
          <a:prstGeom prst="rect">
            <a:avLst/>
          </a:prstGeom>
        </p:spPr>
      </p:pic>
      <p:pic>
        <p:nvPicPr>
          <p:cNvPr id="5" name="Picture 4"/>
          <p:cNvPicPr>
            <a:picLocks noChangeAspect="1"/>
          </p:cNvPicPr>
          <p:nvPr/>
        </p:nvPicPr>
        <p:blipFill>
          <a:blip r:embed="rId3"/>
          <a:stretch>
            <a:fillRect/>
          </a:stretch>
        </p:blipFill>
        <p:spPr>
          <a:xfrm>
            <a:off x="5420361" y="1663095"/>
            <a:ext cx="2864644" cy="2093119"/>
          </a:xfrm>
          <a:prstGeom prst="rect">
            <a:avLst/>
          </a:prstGeom>
        </p:spPr>
      </p:pic>
    </p:spTree>
    <p:extLst>
      <p:ext uri="{BB962C8B-B14F-4D97-AF65-F5344CB8AC3E}">
        <p14:creationId xmlns:p14="http://schemas.microsoft.com/office/powerpoint/2010/main" val="2497927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Adam</a:t>
            </a:r>
            <a:endParaRPr lang="en-US" dirty="0"/>
          </a:p>
        </p:txBody>
      </p:sp>
      <p:pic>
        <p:nvPicPr>
          <p:cNvPr id="4" name="Picture 3"/>
          <p:cNvPicPr>
            <a:picLocks noChangeAspect="1"/>
          </p:cNvPicPr>
          <p:nvPr/>
        </p:nvPicPr>
        <p:blipFill rotWithShape="1">
          <a:blip r:embed="rId2"/>
          <a:srcRect l="29909" t="11827" r="28174" b="79812"/>
          <a:stretch/>
        </p:blipFill>
        <p:spPr>
          <a:xfrm>
            <a:off x="3138551" y="2312582"/>
            <a:ext cx="2866899" cy="534286"/>
          </a:xfrm>
          <a:prstGeom prst="rect">
            <a:avLst/>
          </a:prstGeom>
        </p:spPr>
      </p:pic>
      <p:sp>
        <p:nvSpPr>
          <p:cNvPr id="5" name="Content Placeholder 2"/>
          <p:cNvSpPr>
            <a:spLocks noGrp="1"/>
          </p:cNvSpPr>
          <p:nvPr>
            <p:ph idx="1"/>
          </p:nvPr>
        </p:nvSpPr>
        <p:spPr>
          <a:xfrm>
            <a:off x="628651" y="1369219"/>
            <a:ext cx="7592975" cy="2602042"/>
          </a:xfrm>
        </p:spPr>
        <p:txBody>
          <a:bodyPr/>
          <a:lstStyle/>
          <a:p>
            <a:r>
              <a:rPr lang="en-US" dirty="0" err="1" smtClean="0"/>
              <a:t>Với</a:t>
            </a:r>
            <a:r>
              <a:rPr lang="en-US" dirty="0" smtClean="0"/>
              <a:t> gradient </a:t>
            </a:r>
            <a:r>
              <a:rPr lang="en-US" dirty="0" err="1" smtClean="0"/>
              <a:t>gt</a:t>
            </a:r>
            <a:r>
              <a:rPr lang="en-US" dirty="0" smtClean="0"/>
              <a:t>, ta </a:t>
            </a:r>
            <a:r>
              <a:rPr lang="en-US" dirty="0" err="1" smtClean="0"/>
              <a:t>tính</a:t>
            </a:r>
            <a:r>
              <a:rPr lang="en-US" dirty="0" smtClean="0"/>
              <a:t> </a:t>
            </a:r>
            <a:r>
              <a:rPr lang="en-US" dirty="0" err="1" smtClean="0"/>
              <a:t>các</a:t>
            </a:r>
            <a:r>
              <a:rPr lang="en-US" dirty="0" smtClean="0"/>
              <a:t> </a:t>
            </a:r>
            <a:r>
              <a:rPr lang="en-US" dirty="0" err="1" smtClean="0"/>
              <a:t>đại</a:t>
            </a:r>
            <a:r>
              <a:rPr lang="en-US" dirty="0" smtClean="0"/>
              <a:t> </a:t>
            </a:r>
            <a:r>
              <a:rPr lang="en-US" dirty="0" err="1" smtClean="0"/>
              <a:t>lượng</a:t>
            </a:r>
            <a:r>
              <a:rPr lang="en-US" dirty="0" smtClean="0"/>
              <a:t> </a:t>
            </a:r>
            <a:r>
              <a:rPr lang="en-US" dirty="0" err="1" smtClean="0"/>
              <a:t>vt</a:t>
            </a:r>
            <a:r>
              <a:rPr lang="en-US" dirty="0" smtClean="0"/>
              <a:t> </a:t>
            </a:r>
            <a:r>
              <a:rPr lang="en-US" dirty="0" err="1" smtClean="0"/>
              <a:t>và</a:t>
            </a:r>
            <a:r>
              <a:rPr lang="en-US" dirty="0" smtClean="0"/>
              <a:t> </a:t>
            </a:r>
            <a:r>
              <a:rPr lang="en-US" dirty="0" err="1" smtClean="0"/>
              <a:t>st</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cộng</a:t>
            </a:r>
            <a:r>
              <a:rPr lang="en-US" dirty="0" smtClean="0"/>
              <a:t> </a:t>
            </a:r>
            <a:r>
              <a:rPr lang="en-US" dirty="0" err="1" smtClean="0"/>
              <a:t>dồn</a:t>
            </a:r>
            <a:r>
              <a:rPr lang="en-US" dirty="0" smtClean="0"/>
              <a:t> </a:t>
            </a:r>
            <a:r>
              <a:rPr lang="en-US" dirty="0" err="1" smtClean="0"/>
              <a:t>từ</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trước</a:t>
            </a:r>
            <a:r>
              <a:rPr lang="en-US" dirty="0" smtClean="0"/>
              <a:t>:</a:t>
            </a:r>
          </a:p>
          <a:p>
            <a:endParaRPr lang="en-US" dirty="0"/>
          </a:p>
          <a:p>
            <a:endParaRPr lang="en-US" dirty="0" smtClean="0"/>
          </a:p>
          <a:p>
            <a:endParaRPr lang="en-US" dirty="0"/>
          </a:p>
          <a:p>
            <a:r>
              <a:rPr lang="en-US" dirty="0" smtClean="0"/>
              <a:t>Momentum </a:t>
            </a:r>
            <a:r>
              <a:rPr lang="en-US" dirty="0" err="1" smtClean="0"/>
              <a:t>cũng</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công</a:t>
            </a:r>
            <a:r>
              <a:rPr lang="en-US" dirty="0" smtClean="0"/>
              <a:t> </a:t>
            </a:r>
            <a:r>
              <a:rPr lang="en-US" dirty="0" err="1" smtClean="0"/>
              <a:t>thức</a:t>
            </a:r>
            <a:r>
              <a:rPr lang="en-US" dirty="0" smtClean="0"/>
              <a:t> </a:t>
            </a:r>
            <a:r>
              <a:rPr lang="en-US" dirty="0" err="1" smtClean="0"/>
              <a:t>này</a:t>
            </a:r>
            <a:endParaRPr lang="en-US" dirty="0"/>
          </a:p>
        </p:txBody>
      </p:sp>
    </p:spTree>
    <p:extLst>
      <p:ext uri="{BB962C8B-B14F-4D97-AF65-F5344CB8AC3E}">
        <p14:creationId xmlns:p14="http://schemas.microsoft.com/office/powerpoint/2010/main" val="2930016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Adam</a:t>
            </a:r>
            <a:endParaRPr lang="en-US" dirty="0"/>
          </a:p>
        </p:txBody>
      </p:sp>
      <p:pic>
        <p:nvPicPr>
          <p:cNvPr id="4" name="Picture 3"/>
          <p:cNvPicPr>
            <a:picLocks noChangeAspect="1"/>
          </p:cNvPicPr>
          <p:nvPr/>
        </p:nvPicPr>
        <p:blipFill rotWithShape="1">
          <a:blip r:embed="rId2"/>
          <a:srcRect l="27051" t="40374" r="27794" b="51674"/>
          <a:stretch/>
        </p:blipFill>
        <p:spPr>
          <a:xfrm>
            <a:off x="4029526" y="1858039"/>
            <a:ext cx="2956064" cy="486441"/>
          </a:xfrm>
          <a:prstGeom prst="rect">
            <a:avLst/>
          </a:prstGeom>
        </p:spPr>
      </p:pic>
      <p:sp>
        <p:nvSpPr>
          <p:cNvPr id="5" name="Content Placeholder 2"/>
          <p:cNvSpPr>
            <a:spLocks noGrp="1"/>
          </p:cNvSpPr>
          <p:nvPr>
            <p:ph idx="1"/>
          </p:nvPr>
        </p:nvSpPr>
        <p:spPr>
          <a:xfrm>
            <a:off x="628650" y="1369219"/>
            <a:ext cx="5790757" cy="3263504"/>
          </a:xfrm>
        </p:spPr>
        <p:txBody>
          <a:bodyPr/>
          <a:lstStyle/>
          <a:p>
            <a:r>
              <a:rPr lang="en-US" dirty="0" err="1" smtClean="0"/>
              <a:t>Các</a:t>
            </a:r>
            <a:r>
              <a:rPr lang="en-US" dirty="0" smtClean="0"/>
              <a:t> </a:t>
            </a:r>
            <a:r>
              <a:rPr lang="en-US" dirty="0" err="1" smtClean="0"/>
              <a:t>đại</a:t>
            </a:r>
            <a:r>
              <a:rPr lang="en-US" dirty="0" smtClean="0"/>
              <a:t> </a:t>
            </a:r>
            <a:r>
              <a:rPr lang="en-US" dirty="0" err="1" smtClean="0"/>
              <a:t>lượng</a:t>
            </a:r>
            <a:r>
              <a:rPr lang="en-US" dirty="0" smtClean="0"/>
              <a:t> </a:t>
            </a:r>
            <a:r>
              <a:rPr lang="en-US" dirty="0" err="1" smtClean="0"/>
              <a:t>vt</a:t>
            </a:r>
            <a:r>
              <a:rPr lang="en-US" dirty="0" smtClean="0"/>
              <a:t> </a:t>
            </a:r>
            <a:r>
              <a:rPr lang="en-US" dirty="0" err="1" smtClean="0"/>
              <a:t>và</a:t>
            </a:r>
            <a:r>
              <a:rPr lang="en-US" dirty="0" smtClean="0"/>
              <a:t> </a:t>
            </a:r>
            <a:r>
              <a:rPr lang="en-US" dirty="0" err="1" smtClean="0"/>
              <a:t>st</a:t>
            </a:r>
            <a:r>
              <a:rPr lang="en-US" dirty="0" smtClean="0"/>
              <a:t> </a:t>
            </a:r>
            <a:r>
              <a:rPr lang="en-US" dirty="0" err="1" smtClean="0"/>
              <a:t>được</a:t>
            </a:r>
            <a:r>
              <a:rPr lang="en-US" dirty="0" smtClean="0"/>
              <a:t> normalize:</a:t>
            </a:r>
          </a:p>
          <a:p>
            <a:endParaRPr lang="en-US" dirty="0"/>
          </a:p>
          <a:p>
            <a:endParaRPr lang="en-US" dirty="0" smtClean="0"/>
          </a:p>
          <a:p>
            <a:r>
              <a:rPr lang="en-US" dirty="0" smtClean="0"/>
              <a:t>Gradient </a:t>
            </a:r>
            <a:r>
              <a:rPr lang="en-US" dirty="0" err="1" smtClean="0"/>
              <a:t>cuối</a:t>
            </a:r>
            <a:r>
              <a:rPr lang="en-US" dirty="0" smtClean="0"/>
              <a:t> </a:t>
            </a:r>
            <a:r>
              <a:rPr lang="en-US" dirty="0" err="1" smtClean="0"/>
              <a:t>cùng</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theo</a:t>
            </a:r>
            <a:r>
              <a:rPr lang="en-US" dirty="0" smtClean="0"/>
              <a:t> </a:t>
            </a:r>
            <a:r>
              <a:rPr lang="en-US" dirty="0" err="1" smtClean="0"/>
              <a:t>công</a:t>
            </a:r>
            <a:r>
              <a:rPr lang="en-US" dirty="0" smtClean="0"/>
              <a:t> </a:t>
            </a:r>
            <a:r>
              <a:rPr lang="en-US" dirty="0" err="1" smtClean="0"/>
              <a:t>thức</a:t>
            </a:r>
            <a:r>
              <a:rPr lang="en-US" dirty="0" smtClean="0"/>
              <a:t>:</a:t>
            </a:r>
            <a:endParaRPr lang="en-US" dirty="0"/>
          </a:p>
        </p:txBody>
      </p:sp>
      <p:pic>
        <p:nvPicPr>
          <p:cNvPr id="6" name="Picture 5"/>
          <p:cNvPicPr>
            <a:picLocks noChangeAspect="1"/>
          </p:cNvPicPr>
          <p:nvPr/>
        </p:nvPicPr>
        <p:blipFill rotWithShape="1">
          <a:blip r:embed="rId2"/>
          <a:srcRect l="31624" t="57503" r="38463" b="32303"/>
          <a:stretch/>
        </p:blipFill>
        <p:spPr>
          <a:xfrm>
            <a:off x="4122775" y="3117998"/>
            <a:ext cx="2453885" cy="781493"/>
          </a:xfrm>
          <a:prstGeom prst="rect">
            <a:avLst/>
          </a:prstGeom>
        </p:spPr>
      </p:pic>
    </p:spTree>
    <p:extLst>
      <p:ext uri="{BB962C8B-B14F-4D97-AF65-F5344CB8AC3E}">
        <p14:creationId xmlns:p14="http://schemas.microsoft.com/office/powerpoint/2010/main" val="391190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Thay</a:t>
            </a:r>
            <a:r>
              <a:rPr lang="en-US" dirty="0" smtClean="0"/>
              <a:t> </a:t>
            </a:r>
            <a:r>
              <a:rPr lang="en-US" dirty="0" err="1" smtClean="0"/>
              <a:t>đổi</a:t>
            </a:r>
            <a:r>
              <a:rPr lang="en-US" dirty="0" smtClean="0"/>
              <a:t> learning rate </a:t>
            </a:r>
            <a:r>
              <a:rPr lang="en-US" dirty="0" err="1" smtClean="0"/>
              <a:t>theo</a:t>
            </a:r>
            <a:r>
              <a:rPr lang="en-US" dirty="0" smtClean="0"/>
              <a:t> </a:t>
            </a:r>
            <a:r>
              <a:rPr lang="en-US" dirty="0" err="1" smtClean="0"/>
              <a:t>lịch</a:t>
            </a:r>
            <a:r>
              <a:rPr lang="en-US" dirty="0" smtClean="0"/>
              <a:t> </a:t>
            </a:r>
            <a:r>
              <a:rPr lang="en-US" dirty="0" err="1" smtClean="0"/>
              <a:t>trình</a:t>
            </a:r>
            <a:endParaRPr lang="en-US" dirty="0"/>
          </a:p>
        </p:txBody>
      </p:sp>
      <p:sp>
        <p:nvSpPr>
          <p:cNvPr id="3" name="Content Placeholder 2"/>
          <p:cNvSpPr>
            <a:spLocks noGrp="1"/>
          </p:cNvSpPr>
          <p:nvPr>
            <p:ph idx="1"/>
          </p:nvPr>
        </p:nvSpPr>
        <p:spPr>
          <a:xfrm>
            <a:off x="628650" y="1369219"/>
            <a:ext cx="3366534" cy="3263504"/>
          </a:xfrm>
        </p:spPr>
        <p:txBody>
          <a:bodyPr/>
          <a:lstStyle/>
          <a:p>
            <a:r>
              <a:rPr lang="en-US" dirty="0" smtClean="0"/>
              <a:t>Theo </a:t>
            </a:r>
            <a:r>
              <a:rPr lang="en-US" dirty="0" err="1" smtClean="0"/>
              <a:t>số</a:t>
            </a:r>
            <a:r>
              <a:rPr lang="en-US" dirty="0" smtClean="0"/>
              <a:t> </a:t>
            </a:r>
            <a:r>
              <a:rPr lang="en-US" dirty="0" err="1" smtClean="0"/>
              <a:t>bước</a:t>
            </a:r>
            <a:r>
              <a:rPr lang="en-US" dirty="0" smtClean="0"/>
              <a:t> </a:t>
            </a:r>
            <a:r>
              <a:rPr lang="en-US" dirty="0" err="1" smtClean="0"/>
              <a:t>huấn</a:t>
            </a:r>
            <a:r>
              <a:rPr lang="en-US" dirty="0" smtClean="0"/>
              <a:t> </a:t>
            </a:r>
            <a:r>
              <a:rPr lang="en-US" dirty="0" err="1" smtClean="0"/>
              <a:t>luyện</a:t>
            </a:r>
            <a:r>
              <a:rPr lang="en-US" dirty="0" smtClean="0"/>
              <a:t>:</a:t>
            </a:r>
          </a:p>
          <a:p>
            <a:endParaRPr lang="en-US" dirty="0"/>
          </a:p>
          <a:p>
            <a:r>
              <a:rPr lang="en-US" dirty="0" smtClean="0"/>
              <a:t>Theo </a:t>
            </a:r>
            <a:r>
              <a:rPr lang="en-US" dirty="0" err="1" smtClean="0"/>
              <a:t>hằng</a:t>
            </a:r>
            <a:r>
              <a:rPr lang="en-US" dirty="0" smtClean="0"/>
              <a:t> </a:t>
            </a:r>
            <a:r>
              <a:rPr lang="en-US" dirty="0" err="1" smtClean="0"/>
              <a:t>số</a:t>
            </a:r>
            <a:r>
              <a:rPr lang="en-US" dirty="0" smtClean="0"/>
              <a:t>:</a:t>
            </a:r>
            <a:endParaRPr lang="en-US" dirty="0"/>
          </a:p>
        </p:txBody>
      </p:sp>
      <p:pic>
        <p:nvPicPr>
          <p:cNvPr id="4" name="Picture 3"/>
          <p:cNvPicPr>
            <a:picLocks noChangeAspect="1"/>
          </p:cNvPicPr>
          <p:nvPr/>
        </p:nvPicPr>
        <p:blipFill>
          <a:blip r:embed="rId2"/>
          <a:stretch>
            <a:fillRect/>
          </a:stretch>
        </p:blipFill>
        <p:spPr>
          <a:xfrm>
            <a:off x="4376266" y="1473025"/>
            <a:ext cx="2030516" cy="440836"/>
          </a:xfrm>
          <a:prstGeom prst="rect">
            <a:avLst/>
          </a:prstGeom>
        </p:spPr>
      </p:pic>
      <p:pic>
        <p:nvPicPr>
          <p:cNvPr id="5" name="Picture 4"/>
          <p:cNvPicPr>
            <a:picLocks noChangeAspect="1"/>
          </p:cNvPicPr>
          <p:nvPr/>
        </p:nvPicPr>
        <p:blipFill>
          <a:blip r:embed="rId3"/>
          <a:stretch>
            <a:fillRect/>
          </a:stretch>
        </p:blipFill>
        <p:spPr>
          <a:xfrm>
            <a:off x="3995184" y="2181087"/>
            <a:ext cx="2206106" cy="298958"/>
          </a:xfrm>
          <a:prstGeom prst="rect">
            <a:avLst/>
          </a:prstGeom>
        </p:spPr>
      </p:pic>
      <p:pic>
        <p:nvPicPr>
          <p:cNvPr id="6" name="Picture 5"/>
          <p:cNvPicPr>
            <a:picLocks noChangeAspect="1"/>
          </p:cNvPicPr>
          <p:nvPr/>
        </p:nvPicPr>
        <p:blipFill>
          <a:blip r:embed="rId4"/>
          <a:stretch>
            <a:fillRect/>
          </a:stretch>
        </p:blipFill>
        <p:spPr>
          <a:xfrm>
            <a:off x="6594760" y="2199070"/>
            <a:ext cx="2029262" cy="280975"/>
          </a:xfrm>
          <a:prstGeom prst="rect">
            <a:avLst/>
          </a:prstGeom>
        </p:spPr>
      </p:pic>
    </p:spTree>
    <p:extLst>
      <p:ext uri="{BB962C8B-B14F-4D97-AF65-F5344CB8AC3E}">
        <p14:creationId xmlns:p14="http://schemas.microsoft.com/office/powerpoint/2010/main" val="3282753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Khởi</a:t>
            </a:r>
            <a:r>
              <a:rPr lang="fr-FR" dirty="0" smtClean="0"/>
              <a:t> </a:t>
            </a:r>
            <a:r>
              <a:rPr lang="fr-FR" dirty="0" err="1" smtClean="0"/>
              <a:t>động</a:t>
            </a:r>
            <a:r>
              <a:rPr lang="fr-FR" dirty="0" smtClean="0"/>
              <a:t> (warm up)</a:t>
            </a:r>
            <a:endParaRPr lang="en-US" dirty="0"/>
          </a:p>
        </p:txBody>
      </p:sp>
      <p:sp>
        <p:nvSpPr>
          <p:cNvPr id="3" name="Content Placeholder 2"/>
          <p:cNvSpPr>
            <a:spLocks noGrp="1"/>
          </p:cNvSpPr>
          <p:nvPr>
            <p:ph idx="1"/>
          </p:nvPr>
        </p:nvSpPr>
        <p:spPr/>
        <p:txBody>
          <a:bodyPr/>
          <a:lstStyle/>
          <a:p>
            <a:r>
              <a:rPr lang="en-US" dirty="0" err="1" smtClean="0"/>
              <a:t>Trong</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đầu</a:t>
            </a:r>
            <a:r>
              <a:rPr lang="en-US" dirty="0" smtClean="0"/>
              <a:t> </a:t>
            </a:r>
            <a:r>
              <a:rPr lang="en-US" dirty="0" err="1" smtClean="0"/>
              <a:t>tiên</a:t>
            </a:r>
            <a:r>
              <a:rPr lang="en-US" dirty="0" smtClean="0"/>
              <a:t>, dung learning rate </a:t>
            </a:r>
            <a:r>
              <a:rPr lang="en-US" dirty="0" err="1" smtClean="0"/>
              <a:t>lớn</a:t>
            </a:r>
            <a:r>
              <a:rPr lang="en-US" dirty="0" smtClean="0"/>
              <a:t> </a:t>
            </a:r>
            <a:r>
              <a:rPr lang="en-US" dirty="0" err="1" smtClean="0"/>
              <a:t>và</a:t>
            </a:r>
            <a:r>
              <a:rPr lang="en-US" dirty="0" smtClean="0"/>
              <a:t> </a:t>
            </a:r>
            <a:r>
              <a:rPr lang="en-US" dirty="0" err="1" smtClean="0"/>
              <a:t>sau</a:t>
            </a:r>
            <a:r>
              <a:rPr lang="en-US" dirty="0" smtClean="0"/>
              <a:t> </a:t>
            </a:r>
            <a:r>
              <a:rPr lang="en-US" dirty="0" err="1" smtClean="0"/>
              <a:t>đó</a:t>
            </a:r>
            <a:r>
              <a:rPr lang="en-US" dirty="0" smtClean="0"/>
              <a:t> </a:t>
            </a:r>
            <a:r>
              <a:rPr lang="en-US" dirty="0" err="1" smtClean="0"/>
              <a:t>giảm</a:t>
            </a:r>
            <a:r>
              <a:rPr lang="en-US" dirty="0" smtClean="0"/>
              <a:t> </a:t>
            </a:r>
            <a:r>
              <a:rPr lang="en-US" dirty="0" err="1" smtClean="0"/>
              <a:t>dần</a:t>
            </a:r>
            <a:endParaRPr lang="en-US" dirty="0"/>
          </a:p>
        </p:txBody>
      </p:sp>
      <p:pic>
        <p:nvPicPr>
          <p:cNvPr id="4" name="Picture 3"/>
          <p:cNvPicPr>
            <a:picLocks noChangeAspect="1"/>
          </p:cNvPicPr>
          <p:nvPr/>
        </p:nvPicPr>
        <p:blipFill>
          <a:blip r:embed="rId2"/>
          <a:stretch>
            <a:fillRect/>
          </a:stretch>
        </p:blipFill>
        <p:spPr>
          <a:xfrm>
            <a:off x="3196828" y="2457866"/>
            <a:ext cx="2750344" cy="1950244"/>
          </a:xfrm>
          <a:prstGeom prst="rect">
            <a:avLst/>
          </a:prstGeom>
        </p:spPr>
      </p:pic>
    </p:spTree>
    <p:extLst>
      <p:ext uri="{BB962C8B-B14F-4D97-AF65-F5344CB8AC3E}">
        <p14:creationId xmlns:p14="http://schemas.microsoft.com/office/powerpoint/2010/main" val="1800981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073463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3342154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1708047"/>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smtClean="0"/>
              <a:t>Logistic regression</a:t>
            </a:r>
            <a:endParaRPr lang="vi-VN" sz="2000" b="1" dirty="0" smtClean="0"/>
          </a:p>
          <a:p>
            <a:pPr marL="457200" lvl="0" indent="-355600" algn="l" rtl="0">
              <a:spcBef>
                <a:spcPts val="0"/>
              </a:spcBef>
              <a:spcAft>
                <a:spcPts val="0"/>
              </a:spcAft>
              <a:buClr>
                <a:srgbClr val="1155CC"/>
              </a:buClr>
              <a:buSzPts val="2000"/>
              <a:buAutoNum type="arabicPeriod"/>
            </a:pPr>
            <a:r>
              <a:rPr lang="en-US" sz="2000" b="1" dirty="0" smtClean="0">
                <a:solidFill>
                  <a:srgbClr val="1155CC"/>
                </a:solidFill>
              </a:rPr>
              <a:t>Neural Network</a:t>
            </a:r>
            <a:endParaRPr lang="vi-VN" sz="2000" b="1" dirty="0" smtClean="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smtClean="0"/>
              <a:t>Tối</a:t>
            </a:r>
            <a:r>
              <a:rPr lang="en-US" sz="2000" b="1" dirty="0" smtClean="0"/>
              <a:t> </a:t>
            </a:r>
            <a:r>
              <a:rPr lang="en-US" sz="2000" b="1" dirty="0" err="1" smtClean="0"/>
              <a:t>ưu</a:t>
            </a:r>
            <a:r>
              <a:rPr lang="en-US" sz="2000" b="1" dirty="0" smtClean="0"/>
              <a:t> </a:t>
            </a:r>
            <a:r>
              <a:rPr lang="en-US" sz="2000" b="1" dirty="0" err="1" smtClean="0"/>
              <a:t>hoá</a:t>
            </a:r>
            <a:r>
              <a:rPr lang="en-US" sz="2000" b="1" dirty="0" smtClean="0"/>
              <a:t> (optimization)</a:t>
            </a:r>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a:t>
            </a:r>
            <a:r>
              <a:rPr lang="en-US" dirty="0" smtClean="0"/>
              <a:t>Logistic regression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err="1" smtClean="0"/>
              <a:t>Phân</a:t>
            </a:r>
            <a:r>
              <a:rPr lang="fr-FR" dirty="0" smtClean="0"/>
              <a:t> </a:t>
            </a:r>
            <a:r>
              <a:rPr lang="fr-FR" dirty="0" err="1" smtClean="0"/>
              <a:t>loại</a:t>
            </a:r>
            <a:r>
              <a:rPr lang="fr-FR" dirty="0" smtClean="0"/>
              <a:t> </a:t>
            </a:r>
            <a:r>
              <a:rPr lang="fr-FR" dirty="0" err="1" smtClean="0"/>
              <a:t>nhị</a:t>
            </a:r>
            <a:r>
              <a:rPr lang="fr-FR" dirty="0" smtClean="0"/>
              <a:t> </a:t>
            </a:r>
            <a:r>
              <a:rPr lang="fr-FR" dirty="0" err="1"/>
              <a:t>phân</a:t>
            </a:r>
            <a:r>
              <a:rPr lang="fr-FR" dirty="0"/>
              <a:t> </a:t>
            </a:r>
            <a:r>
              <a:rPr lang="fr-FR" dirty="0" smtClean="0"/>
              <a:t>(</a:t>
            </a:r>
            <a:r>
              <a:rPr lang="fr-FR" dirty="0" err="1" smtClean="0"/>
              <a:t>binary</a:t>
            </a:r>
            <a:r>
              <a:rPr lang="fr-FR" dirty="0" smtClean="0"/>
              <a:t> classification)</a:t>
            </a:r>
            <a:endParaRPr lang="en-US" dirty="0"/>
          </a:p>
        </p:txBody>
      </p:sp>
      <p:pic>
        <p:nvPicPr>
          <p:cNvPr id="1028" name="Picture 4" descr="Machine Learning by Tutorials, Chapter 2: Getting Started with Image  Classification | raywenderlich.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994" y="1460537"/>
            <a:ext cx="3750736" cy="2101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onvert an RGB Image to Gray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893" y="2913322"/>
            <a:ext cx="1680274" cy="1612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91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Logistic</a:t>
            </a:r>
            <a:r>
              <a:rPr lang="fr-FR" dirty="0" smtClean="0"/>
              <a:t> </a:t>
            </a:r>
            <a:r>
              <a:rPr lang="fr-FR" dirty="0" err="1" smtClean="0"/>
              <a:t>regression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448" y="2850474"/>
            <a:ext cx="4390004" cy="1976231"/>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744279" y="925032"/>
                <a:ext cx="5392823" cy="2031325"/>
              </a:xfrm>
              <a:prstGeom prst="rect">
                <a:avLst/>
              </a:prstGeom>
              <a:noFill/>
            </p:spPr>
            <p:txBody>
              <a:bodyPr wrap="none" rtlCol="0">
                <a:spAutoFit/>
              </a:bodyPr>
              <a:lstStyle/>
              <a:p>
                <a:pPr marL="285750" indent="-285750">
                  <a:buFont typeface="Arial" panose="020B0604020202020204" pitchFamily="34" charset="0"/>
                  <a:buChar char="•"/>
                </a:pPr>
                <a:r>
                  <a:rPr lang="en-US" dirty="0" smtClean="0"/>
                  <a:t>Tại </a:t>
                </a:r>
                <a:r>
                  <a:rPr lang="en-US" dirty="0" err="1" smtClean="0"/>
                  <a:t>sao</a:t>
                </a:r>
                <a:r>
                  <a:rPr lang="en-US" dirty="0" smtClean="0"/>
                  <a:t> </a:t>
                </a:r>
                <a:r>
                  <a:rPr lang="en-US" dirty="0" err="1" smtClean="0"/>
                  <a:t>không</a:t>
                </a:r>
                <a:r>
                  <a:rPr lang="en-US" dirty="0" smtClean="0"/>
                  <a:t> dung linear regression </a:t>
                </a:r>
                <a:r>
                  <a:rPr lang="en-US" dirty="0" err="1" smtClean="0"/>
                  <a:t>cho</a:t>
                </a:r>
                <a:r>
                  <a:rPr lang="en-US" dirty="0" smtClean="0"/>
                  <a:t> </a:t>
                </a:r>
                <a:r>
                  <a:rPr lang="en-US" dirty="0" err="1" smtClean="0"/>
                  <a:t>bài</a:t>
                </a:r>
                <a:r>
                  <a:rPr lang="en-US" dirty="0" smtClean="0"/>
                  <a:t> </a:t>
                </a:r>
                <a:r>
                  <a:rPr lang="en-US" dirty="0" err="1" smtClean="0"/>
                  <a:t>toán</a:t>
                </a:r>
                <a:r>
                  <a:rPr lang="en-US" dirty="0" smtClean="0"/>
                  <a:t> </a:t>
                </a:r>
                <a:r>
                  <a:rPr lang="en-US" dirty="0" err="1" smtClean="0"/>
                  <a:t>này</a:t>
                </a:r>
                <a:r>
                  <a:rPr lang="en-US" dirty="0" smtClean="0"/>
                  <a:t>?</a:t>
                </a:r>
              </a:p>
              <a:p>
                <a:r>
                  <a:rPr lang="en-US" dirty="0" err="1" smtClean="0"/>
                  <a:t>Mô</a:t>
                </a:r>
                <a:r>
                  <a:rPr lang="en-US" dirty="0" smtClean="0"/>
                  <a:t> </a:t>
                </a:r>
                <a:r>
                  <a:rPr lang="en-US" dirty="0" err="1" smtClean="0"/>
                  <a:t>hình</a:t>
                </a:r>
                <a:r>
                  <a:rPr lang="en-US" dirty="0" smtClean="0"/>
                  <a:t> linear regression </a:t>
                </a:r>
                <a:r>
                  <a:rPr lang="en-US" dirty="0" err="1" smtClean="0"/>
                  <a:t>có</a:t>
                </a:r>
                <a:r>
                  <a:rPr lang="en-US" dirty="0" smtClean="0"/>
                  <a:t> </a:t>
                </a:r>
                <a:r>
                  <a:rPr lang="en-US" dirty="0" err="1" smtClean="0"/>
                  <a:t>đầu</a:t>
                </a:r>
                <a:r>
                  <a:rPr lang="en-US" dirty="0" smtClean="0"/>
                  <a:t> </a:t>
                </a:r>
                <a:r>
                  <a:rPr lang="en-US" dirty="0" err="1" smtClean="0"/>
                  <a:t>ra</a:t>
                </a:r>
                <a:r>
                  <a:rPr lang="en-US" dirty="0" smtClean="0"/>
                  <a:t> </a:t>
                </a:r>
                <a:r>
                  <a:rPr lang="en-US" dirty="0" err="1" smtClean="0"/>
                  <a:t>kéo</a:t>
                </a:r>
                <a:r>
                  <a:rPr lang="en-US" dirty="0" smtClean="0"/>
                  <a:t> </a:t>
                </a:r>
                <a:r>
                  <a:rPr lang="en-US" dirty="0" err="1" smtClean="0"/>
                  <a:t>dài</a:t>
                </a:r>
                <a:r>
                  <a:rPr lang="en-US" dirty="0" smtClean="0"/>
                  <a:t> </a:t>
                </a:r>
                <a:r>
                  <a:rPr lang="en-US" dirty="0" err="1" smtClean="0"/>
                  <a:t>hơn</a:t>
                </a:r>
                <a:r>
                  <a:rPr lang="en-US" dirty="0" smtClean="0"/>
                  <a:t> </a:t>
                </a:r>
                <a:r>
                  <a:rPr lang="en-US" dirty="0" err="1" smtClean="0"/>
                  <a:t>phạm</a:t>
                </a:r>
                <a:r>
                  <a:rPr lang="en-US" dirty="0" smtClean="0"/>
                  <a:t> vi </a:t>
                </a:r>
                <a:r>
                  <a:rPr lang="en-US" dirty="0" err="1" smtClean="0"/>
                  <a:t>cần</a:t>
                </a:r>
                <a:r>
                  <a:rPr lang="en-US" dirty="0" smtClean="0"/>
                  <a:t> </a:t>
                </a:r>
                <a:r>
                  <a:rPr lang="en-US" dirty="0" err="1" smtClean="0"/>
                  <a:t>thiết</a:t>
                </a:r>
                <a:endParaRPr lang="en-US" dirty="0" smtClean="0"/>
              </a:p>
              <a:p>
                <a:endParaRPr lang="en-US" dirty="0"/>
              </a:p>
              <a:p>
                <a:pPr marL="285750" indent="-285750">
                  <a:buFont typeface="Arial" panose="020B0604020202020204" pitchFamily="34" charset="0"/>
                  <a:buChar char="•"/>
                </a:pPr>
                <a:r>
                  <a:rPr lang="en-US" dirty="0" err="1" smtClean="0"/>
                  <a:t>Mô</a:t>
                </a:r>
                <a:r>
                  <a:rPr lang="en-US" dirty="0" smtClean="0"/>
                  <a:t> </a:t>
                </a:r>
                <a:r>
                  <a:rPr lang="en-US" dirty="0" err="1" smtClean="0"/>
                  <a:t>hình</a:t>
                </a:r>
                <a:r>
                  <a:rPr lang="en-US" dirty="0" smtClean="0"/>
                  <a:t>:</a:t>
                </a:r>
              </a:p>
              <a:p>
                <a:pPr marL="285750" lvl="4" indent="-285750">
                  <a:buFont typeface="Arial" panose="020B0604020202020204" pitchFamily="34" charset="0"/>
                  <a:buChar char="•"/>
                </a:pPr>
                <a:r>
                  <a:rPr lang="en-US" dirty="0" err="1" smtClean="0"/>
                  <a:t>Đầu</a:t>
                </a:r>
                <a:r>
                  <a:rPr lang="en-US" dirty="0" smtClean="0"/>
                  <a:t> </a:t>
                </a:r>
                <a:r>
                  <a:rPr lang="en-US" dirty="0" err="1" smtClean="0"/>
                  <a:t>ra</a:t>
                </a:r>
                <a:r>
                  <a:rPr lang="en-US" dirty="0" smtClean="0"/>
                  <a:t> 0 </a:t>
                </a:r>
                <a:r>
                  <a:rPr lang="en-US" dirty="0" err="1" smtClean="0"/>
                  <a:t>hoặc</a:t>
                </a:r>
                <a:r>
                  <a:rPr lang="en-US" dirty="0" smtClean="0"/>
                  <a:t> 1</a:t>
                </a:r>
              </a:p>
              <a:p>
                <a:pPr marL="285750" lvl="2" indent="-285750">
                  <a:buFont typeface="Arial" panose="020B0604020202020204" pitchFamily="34" charset="0"/>
                  <a:buChar char="•"/>
                </a:pPr>
                <a:r>
                  <a:rPr lang="en-US" dirty="0" err="1" smtClean="0"/>
                  <a:t>Với</a:t>
                </a:r>
                <a:r>
                  <a:rPr lang="en-US" dirty="0" smtClean="0"/>
                  <a:t> linear regression, ta </a:t>
                </a:r>
                <a:r>
                  <a:rPr lang="en-US" dirty="0" err="1" smtClean="0"/>
                  <a:t>có</a:t>
                </a:r>
                <a:r>
                  <a:rPr lang="en-US" dirty="0" smtClean="0"/>
                  <a:t> Y=WX+B</a:t>
                </a:r>
              </a:p>
              <a:p>
                <a:pPr marL="285750" lvl="2" indent="-285750">
                  <a:buFont typeface="Arial" panose="020B0604020202020204" pitchFamily="34" charset="0"/>
                  <a:buChar char="•"/>
                </a:pPr>
                <a:endParaRPr lang="en-US" dirty="0"/>
              </a:p>
              <a:p>
                <a:pPr marL="285750" lvl="2" indent="-285750">
                  <a:buFont typeface="Arial" panose="020B0604020202020204" pitchFamily="34" charset="0"/>
                  <a:buChar char="•"/>
                </a:pPr>
                <a:r>
                  <a:rPr lang="en-US" dirty="0" err="1" smtClean="0"/>
                  <a:t>Để</a:t>
                </a:r>
                <a:r>
                  <a:rPr lang="en-US" dirty="0" smtClean="0"/>
                  <a:t> </a:t>
                </a:r>
                <a:r>
                  <a:rPr lang="en-US" dirty="0" err="1" smtClean="0"/>
                  <a:t>có</a:t>
                </a:r>
                <a:r>
                  <a:rPr lang="en-US" dirty="0" smtClean="0"/>
                  <a:t>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oMath>
                </a14:m>
                <a:r>
                  <a:rPr lang="en-US" dirty="0" smtClean="0"/>
                  <a:t>, ta </a:t>
                </a:r>
                <a:r>
                  <a:rPr lang="en-US" dirty="0" err="1" smtClean="0"/>
                  <a:t>cần</a:t>
                </a:r>
                <a:r>
                  <a:rPr lang="en-US" dirty="0" smtClean="0"/>
                  <a:t> </a:t>
                </a:r>
                <a:r>
                  <a:rPr lang="en-US" dirty="0" err="1" smtClean="0"/>
                  <a:t>tính</a:t>
                </a:r>
                <a:endParaRPr lang="en-US" dirty="0" smtClean="0"/>
              </a:p>
              <a:p>
                <a:pPr lvl="2"/>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r>
                        <a:rPr lang="en-US" b="0" i="1" smtClean="0">
                          <a:latin typeface="Cambria Math" panose="02040503050406030204" pitchFamily="18" charset="0"/>
                        </a:rPr>
                        <m:t>𝑊𝑋</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744279" y="925032"/>
                <a:ext cx="5392823" cy="2031325"/>
              </a:xfrm>
              <a:prstGeom prst="rect">
                <a:avLst/>
              </a:prstGeom>
              <a:blipFill>
                <a:blip r:embed="rId3"/>
                <a:stretch>
                  <a:fillRect l="-339" t="-601" b="-601"/>
                </a:stretch>
              </a:blipFill>
            </p:spPr>
            <p:txBody>
              <a:bodyPr/>
              <a:lstStyle/>
              <a:p>
                <a:r>
                  <a:rPr lang="en-US">
                    <a:noFill/>
                  </a:rPr>
                  <a:t> </a:t>
                </a:r>
              </a:p>
            </p:txBody>
          </p:sp>
        </mc:Fallback>
      </mc:AlternateContent>
    </p:spTree>
    <p:extLst>
      <p:ext uri="{BB962C8B-B14F-4D97-AF65-F5344CB8AC3E}">
        <p14:creationId xmlns:p14="http://schemas.microsoft.com/office/powerpoint/2010/main" val="115659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Hàm</a:t>
            </a:r>
            <a:r>
              <a:rPr lang="fr-FR" dirty="0" smtClean="0"/>
              <a:t> </a:t>
            </a:r>
            <a:r>
              <a:rPr lang="fr-FR" dirty="0" err="1" smtClean="0"/>
              <a:t>sigmoid</a:t>
            </a:r>
            <a:endParaRPr lang="en-US" dirty="0"/>
          </a:p>
        </p:txBody>
      </p:sp>
      <p:pic>
        <p:nvPicPr>
          <p:cNvPr id="2052" name="Picture 4" descr="https://miro.medium.com/max/700/1*RqXFpiNGwdiKBWyLJc_E7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819" y="1812864"/>
            <a:ext cx="3699765" cy="17018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p:cNvSpPr txBox="1"/>
              <p:nvPr/>
            </p:nvSpPr>
            <p:spPr>
              <a:xfrm>
                <a:off x="691115" y="1440983"/>
                <a:ext cx="3753293" cy="2073773"/>
              </a:xfrm>
              <a:prstGeom prst="rect">
                <a:avLst/>
              </a:prstGeom>
              <a:noFill/>
            </p:spPr>
            <p:txBody>
              <a:bodyPr wrap="square" rtlCol="0">
                <a:spAutoFit/>
              </a:bodyPr>
              <a:lstStyle/>
              <a:p>
                <a:r>
                  <a:rPr lang="en-US" b="0" dirty="0" smtClean="0">
                    <a:ea typeface="Cambria Math" panose="02040503050406030204" pitchFamily="18" charset="0"/>
                  </a:rPr>
                  <a:t>Công </a:t>
                </a:r>
                <a:r>
                  <a:rPr lang="en-US" b="0" dirty="0" err="1" smtClean="0">
                    <a:ea typeface="Cambria Math" panose="02040503050406030204" pitchFamily="18" charset="0"/>
                  </a:rPr>
                  <a:t>thức</a:t>
                </a:r>
                <a:r>
                  <a:rPr lang="en-US" b="0" dirty="0" smtClean="0">
                    <a:ea typeface="Cambria Math" panose="02040503050406030204" pitchFamily="18" charset="0"/>
                  </a:rPr>
                  <a:t> </a:t>
                </a:r>
                <a:r>
                  <a:rPr lang="en-US" b="0" dirty="0" err="1" smtClean="0">
                    <a:ea typeface="Cambria Math" panose="02040503050406030204" pitchFamily="18" charset="0"/>
                  </a:rPr>
                  <a:t>hàm</a:t>
                </a:r>
                <a:r>
                  <a:rPr lang="en-US" b="0" dirty="0" smtClean="0">
                    <a:ea typeface="Cambria Math" panose="02040503050406030204" pitchFamily="18" charset="0"/>
                  </a:rPr>
                  <a:t> sigmoid: </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den>
                      </m:f>
                    </m:oMath>
                  </m:oMathPara>
                </a14:m>
                <a:endParaRPr lang="en-US" dirty="0" smtClean="0"/>
              </a:p>
              <a:p>
                <a:endParaRPr lang="en-US" dirty="0"/>
              </a:p>
              <a:p>
                <a:r>
                  <a:rPr lang="en-US" dirty="0" err="1" smtClean="0"/>
                  <a:t>Bị</a:t>
                </a:r>
                <a:r>
                  <a:rPr lang="en-US" dirty="0" smtClean="0"/>
                  <a:t> </a:t>
                </a:r>
                <a:r>
                  <a:rPr lang="en-US" dirty="0" err="1" smtClean="0"/>
                  <a:t>chặn</a:t>
                </a:r>
                <a:r>
                  <a:rPr lang="en-US" dirty="0" smtClean="0"/>
                  <a:t> </a:t>
                </a:r>
                <a:r>
                  <a:rPr lang="en-US" dirty="0" err="1" smtClean="0"/>
                  <a:t>trong</a:t>
                </a:r>
                <a:r>
                  <a:rPr lang="en-US" dirty="0" smtClean="0"/>
                  <a:t> </a:t>
                </a:r>
                <a:r>
                  <a:rPr lang="en-US" dirty="0" err="1" smtClean="0"/>
                  <a:t>khoảng</a:t>
                </a:r>
                <a:r>
                  <a:rPr lang="en-US" dirty="0" smtClean="0"/>
                  <a:t> (0,1):</a:t>
                </a:r>
              </a:p>
              <a:p>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lim</m:t>
                            </m:r>
                          </m:e>
                          <m:lim>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lim>
                        </m:limLow>
                      </m:fName>
                      <m:e>
                        <m:r>
                          <a:rPr lang="en-US"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=0</m:t>
                        </m:r>
                      </m:e>
                    </m:func>
                  </m:oMath>
                </a14:m>
                <a:r>
                  <a:rPr lang="en-US" dirty="0" smtClean="0"/>
                  <a:t> và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func>
                  </m:oMath>
                </a14:m>
                <a:endParaRPr lang="en-US" dirty="0" smtClean="0">
                  <a:ea typeface="Cambria Math" panose="02040503050406030204" pitchFamily="18" charset="0"/>
                </a:endParaRPr>
              </a:p>
              <a:p>
                <a:endParaRPr lang="en-US" dirty="0" smtClean="0"/>
              </a:p>
              <a:p>
                <a:r>
                  <a:rPr lang="en-US" dirty="0" err="1" smtClean="0"/>
                  <a:t>Đạo</a:t>
                </a:r>
                <a:r>
                  <a:rPr lang="en-US" dirty="0" smtClean="0"/>
                  <a:t> </a:t>
                </a:r>
                <a:r>
                  <a:rPr lang="en-US" dirty="0" err="1" smtClean="0"/>
                  <a:t>hàm</a:t>
                </a:r>
                <a:r>
                  <a:rPr lang="en-US" dirty="0" smtClean="0"/>
                  <a:t>:</a:t>
                </a:r>
              </a:p>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691115" y="1440983"/>
                <a:ext cx="3753293" cy="2073773"/>
              </a:xfrm>
              <a:prstGeom prst="rect">
                <a:avLst/>
              </a:prstGeom>
              <a:blipFill>
                <a:blip r:embed="rId3"/>
                <a:stretch>
                  <a:fillRect l="-487" t="-293" b="-293"/>
                </a:stretch>
              </a:blipFill>
            </p:spPr>
            <p:txBody>
              <a:bodyPr/>
              <a:lstStyle/>
              <a:p>
                <a:r>
                  <a:rPr lang="en-US">
                    <a:noFill/>
                  </a:rPr>
                  <a:t> </a:t>
                </a:r>
              </a:p>
            </p:txBody>
          </p:sp>
        </mc:Fallback>
      </mc:AlternateContent>
    </p:spTree>
    <p:extLst>
      <p:ext uri="{BB962C8B-B14F-4D97-AF65-F5344CB8AC3E}">
        <p14:creationId xmlns:p14="http://schemas.microsoft.com/office/powerpoint/2010/main" val="42480503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TotalTime>
  <Words>1017</Words>
  <Application>Microsoft Office PowerPoint</Application>
  <PresentationFormat>On-screen Show (16:9)</PresentationFormat>
  <Paragraphs>172</Paragraphs>
  <Slides>41</Slides>
  <Notes>21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41</vt:i4>
      </vt:variant>
    </vt:vector>
  </HeadingPairs>
  <TitlesOfParts>
    <vt:vector size="45" baseType="lpstr">
      <vt:lpstr>Arial</vt:lpstr>
      <vt:lpstr>Cambria Math</vt:lpstr>
      <vt:lpstr>Simple Light</vt:lpstr>
      <vt:lpstr>Simple Light</vt:lpstr>
      <vt:lpstr>Deep Learning Bài 1: Neural Network</vt:lpstr>
      <vt:lpstr>Giảng viên và Trợ giảng</vt:lpstr>
      <vt:lpstr>Giảng viên và Trợ giảng (hỗ trợ)</vt:lpstr>
      <vt:lpstr>Giới thiệu mentor </vt:lpstr>
      <vt:lpstr>Nội dung</vt:lpstr>
      <vt:lpstr>Phần 1: Logistic regression</vt:lpstr>
      <vt:lpstr>Phân loại nhị phân (binary classification)</vt:lpstr>
      <vt:lpstr>Logistic regression</vt:lpstr>
      <vt:lpstr>Hàm sigmoid</vt:lpstr>
      <vt:lpstr>Hàm mất mát sigmoid</vt:lpstr>
      <vt:lpstr>Example (theory and code)</vt:lpstr>
      <vt:lpstr>Trường hợp nhiều lớp (class)</vt:lpstr>
      <vt:lpstr>Mã hoá one hot</vt:lpstr>
      <vt:lpstr>Hàm Cross Entropy</vt:lpstr>
      <vt:lpstr>Hàm loss của softmax regression</vt:lpstr>
      <vt:lpstr>Phần 2: Neural Network</vt:lpstr>
      <vt:lpstr>Multilayer perceptron (mạng neuron nhiều lớp)</vt:lpstr>
      <vt:lpstr>Hàm activation</vt:lpstr>
      <vt:lpstr>Forward propagation</vt:lpstr>
      <vt:lpstr>Backpropagation</vt:lpstr>
      <vt:lpstr>Backpropagation</vt:lpstr>
      <vt:lpstr>Training loop</vt:lpstr>
      <vt:lpstr>Underfit và overfit</vt:lpstr>
      <vt:lpstr>Regularization</vt:lpstr>
      <vt:lpstr>Splitting and cross validation</vt:lpstr>
      <vt:lpstr>Phần 3: Tối ưu hoá optimization </vt:lpstr>
      <vt:lpstr>Local minima</vt:lpstr>
      <vt:lpstr>Saddle point</vt:lpstr>
      <vt:lpstr>Convexity</vt:lpstr>
      <vt:lpstr>Các cách tính gradient</vt:lpstr>
      <vt:lpstr>Momentum</vt:lpstr>
      <vt:lpstr>Momentum</vt:lpstr>
      <vt:lpstr>Adam</vt:lpstr>
      <vt:lpstr>Adam</vt:lpstr>
      <vt:lpstr>Thay đổi learning rate theo lịch trình</vt:lpstr>
      <vt:lpstr>Khởi động (warm up)</vt:lpstr>
      <vt:lpstr>Phần 1: Bài tập và thảo luận</vt:lpstr>
      <vt:lpstr>Tóm tắt</vt:lpstr>
      <vt:lpstr>Tóm tắt</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23</cp:revision>
  <dcterms:modified xsi:type="dcterms:W3CDTF">2022-08-15T19:01:13Z</dcterms:modified>
</cp:coreProperties>
</file>